
<file path=[Content_Types].xml><?xml version="1.0" encoding="utf-8"?>
<Types xmlns="http://schemas.openxmlformats.org/package/2006/content-types">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3_0.xml" ContentType="application/vnd.ms-powerpoint.comments+xml"/>
  <Override PartName="/ppt/notesSlides/notesSlide7.xml" ContentType="application/vnd.openxmlformats-officedocument.presentationml.notesSlide+xml"/>
  <Override PartName="/ppt/comments/modernComment_104_0.xml" ContentType="application/vnd.ms-powerpoint.comments+xml"/>
  <Override PartName="/ppt/notesSlides/notesSlide8.xml" ContentType="application/vnd.openxmlformats-officedocument.presentationml.notesSlide+xml"/>
  <Override PartName="/ppt/comments/modernComment_105_0.xml" ContentType="application/vnd.ms-powerpoint.comments+xml"/>
  <Override PartName="/ppt/notesSlides/notesSlide9.xml" ContentType="application/vnd.openxmlformats-officedocument.presentationml.notesSlide+xml"/>
  <Override PartName="/ppt/comments/modernComment_106_0.xml" ContentType="application/vnd.ms-powerpoint.comments+xml"/>
  <Override PartName="/ppt/notesSlides/notesSlide10.xml" ContentType="application/vnd.openxmlformats-officedocument.presentationml.notesSlide+xml"/>
  <Override PartName="/ppt/comments/modernComment_107_0.xml" ContentType="application/vnd.ms-powerpoint.comments+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4"/>
  </p:notesMasterIdLst>
  <p:sldIdLst>
    <p:sldId id="256" r:id="rId3"/>
    <p:sldId id="257" r:id="rId4"/>
    <p:sldId id="258" r:id="rId5"/>
    <p:sldId id="265" r:id="rId6"/>
    <p:sldId id="266" r:id="rId7"/>
    <p:sldId id="259" r:id="rId8"/>
    <p:sldId id="260" r:id="rId9"/>
    <p:sldId id="261" r:id="rId10"/>
    <p:sldId id="262" r:id="rId11"/>
    <p:sldId id="263" r:id="rId12"/>
    <p:sldId id="264"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CC9E0D-E015-359E-E2A9-BF8B8C015801}" name="Aaron Petty" initials="AP" userId="1214d52afbf8d454" providerId="Windows Live"/>
  <p188:author id="{1354C447-D6B7-B0C7-466F-F256BE828628}" name="Aaron Petty" initials="AP" userId="S::aaron.petty@gov.ab.ca::399cf087-726e-4c36-b915-c1a7ed8d3f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3"/>
    <p:restoredTop sz="52466"/>
  </p:normalViewPr>
  <p:slideViewPr>
    <p:cSldViewPr snapToGrid="0">
      <p:cViewPr varScale="1">
        <p:scale>
          <a:sx n="84" d="100"/>
          <a:sy n="84" d="100"/>
        </p:scale>
        <p:origin x="3976"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1214d52afbf8d454/AUPE/Global%20CO2%20emission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[Global CO2 emissions.xlsx]Sheet1!PivotTable1</c:name>
    <c:fmtId val="-1"/>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Global</a:t>
            </a:r>
            <a:r>
              <a:rPr lang="en-US" sz="1800" baseline="0" dirty="0"/>
              <a:t> CO</a:t>
            </a:r>
            <a:r>
              <a:rPr lang="en-US" sz="1800" baseline="-25000" dirty="0"/>
              <a:t>2</a:t>
            </a:r>
            <a:r>
              <a:rPr lang="en-US" sz="1800" baseline="0" dirty="0"/>
              <a:t> Emissions per year</a:t>
            </a:r>
            <a:endParaRPr lang="en-US" sz="1800" dirty="0"/>
          </a:p>
        </c:rich>
      </c:tx>
      <c:layout>
        <c:manualLayout>
          <c:xMode val="edge"/>
          <c:yMode val="edge"/>
          <c:x val="7.2612088301876446E-2"/>
          <c:y val="2.523449431705333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Sheet1!$H$3</c:f>
              <c:strCache>
                <c:ptCount val="1"/>
                <c:pt idx="0">
                  <c:v>Total</c:v>
                </c:pt>
              </c:strCache>
            </c:strRef>
          </c:tx>
          <c:spPr>
            <a:ln w="28575" cap="rnd">
              <a:solidFill>
                <a:schemeClr val="tx1"/>
              </a:solidFill>
              <a:round/>
            </a:ln>
            <a:effectLst/>
          </c:spPr>
          <c:marker>
            <c:symbol val="none"/>
          </c:marker>
          <c:cat>
            <c:strRef>
              <c:f>Sheet1!$G$4:$G$127</c:f>
              <c:strCache>
                <c:ptCount val="123"/>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strCache>
            </c:strRef>
          </c:cat>
          <c:val>
            <c:numRef>
              <c:f>Sheet1!$H$4:$H$127</c:f>
              <c:numCache>
                <c:formatCode>General</c:formatCode>
                <c:ptCount val="123"/>
                <c:pt idx="0">
                  <c:v>14.178435569930002</c:v>
                </c:pt>
                <c:pt idx="1">
                  <c:v>14.553225268119997</c:v>
                </c:pt>
                <c:pt idx="2">
                  <c:v>14.863207790090003</c:v>
                </c:pt>
                <c:pt idx="3">
                  <c:v>16.084679736029997</c:v>
                </c:pt>
                <c:pt idx="4">
                  <c:v>16.295480049000005</c:v>
                </c:pt>
                <c:pt idx="5">
                  <c:v>17.258427543569997</c:v>
                </c:pt>
                <c:pt idx="6">
                  <c:v>17.993256996979994</c:v>
                </c:pt>
                <c:pt idx="7">
                  <c:v>20.420335320999996</c:v>
                </c:pt>
                <c:pt idx="8">
                  <c:v>19.80263435329999</c:v>
                </c:pt>
                <c:pt idx="9">
                  <c:v>20.49057599184</c:v>
                </c:pt>
                <c:pt idx="10">
                  <c:v>21.399911239000001</c:v>
                </c:pt>
                <c:pt idx="11">
                  <c:v>21.76239630093</c:v>
                </c:pt>
                <c:pt idx="12">
                  <c:v>22.831127359980009</c:v>
                </c:pt>
                <c:pt idx="13">
                  <c:v>24.745316991030005</c:v>
                </c:pt>
                <c:pt idx="14">
                  <c:v>22.393292050199999</c:v>
                </c:pt>
                <c:pt idx="15">
                  <c:v>21.948673482880011</c:v>
                </c:pt>
                <c:pt idx="16">
                  <c:v>23.617782462129984</c:v>
                </c:pt>
                <c:pt idx="17">
                  <c:v>24.516218530860009</c:v>
                </c:pt>
                <c:pt idx="18">
                  <c:v>23.961501917439993</c:v>
                </c:pt>
                <c:pt idx="19">
                  <c:v>20.762065668300004</c:v>
                </c:pt>
                <c:pt idx="20">
                  <c:v>24.137758150589995</c:v>
                </c:pt>
                <c:pt idx="21">
                  <c:v>21.314203148064006</c:v>
                </c:pt>
                <c:pt idx="22">
                  <c:v>22.497871951480001</c:v>
                </c:pt>
                <c:pt idx="23">
                  <c:v>25.009818564060005</c:v>
                </c:pt>
                <c:pt idx="24">
                  <c:v>25.477170097799991</c:v>
                </c:pt>
                <c:pt idx="25">
                  <c:v>25.679560302100001</c:v>
                </c:pt>
                <c:pt idx="26">
                  <c:v>24.850372299800007</c:v>
                </c:pt>
                <c:pt idx="27">
                  <c:v>27.592949651000001</c:v>
                </c:pt>
                <c:pt idx="28">
                  <c:v>27.509662721600002</c:v>
                </c:pt>
                <c:pt idx="29">
                  <c:v>29.561214919208005</c:v>
                </c:pt>
                <c:pt idx="30">
                  <c:v>27.361094440969993</c:v>
                </c:pt>
                <c:pt idx="31">
                  <c:v>24.588576426709999</c:v>
                </c:pt>
                <c:pt idx="32">
                  <c:v>22.281040839040017</c:v>
                </c:pt>
                <c:pt idx="33">
                  <c:v>23.399910593969992</c:v>
                </c:pt>
                <c:pt idx="34">
                  <c:v>25.483959431199999</c:v>
                </c:pt>
                <c:pt idx="35">
                  <c:v>26.754321356939997</c:v>
                </c:pt>
                <c:pt idx="36">
                  <c:v>29.231675025850002</c:v>
                </c:pt>
                <c:pt idx="37">
                  <c:v>31.317891652199982</c:v>
                </c:pt>
                <c:pt idx="38">
                  <c:v>29.739050469548008</c:v>
                </c:pt>
                <c:pt idx="39">
                  <c:v>31.322371357802016</c:v>
                </c:pt>
                <c:pt idx="40">
                  <c:v>34.099703896819975</c:v>
                </c:pt>
                <c:pt idx="41">
                  <c:v>34.579208035000001</c:v>
                </c:pt>
                <c:pt idx="42">
                  <c:v>34.180660677630009</c:v>
                </c:pt>
                <c:pt idx="43">
                  <c:v>34.712578684998</c:v>
                </c:pt>
                <c:pt idx="44">
                  <c:v>34.952908502100499</c:v>
                </c:pt>
                <c:pt idx="45">
                  <c:v>28.399421944699991</c:v>
                </c:pt>
                <c:pt idx="46">
                  <c:v>31.599396447499988</c:v>
                </c:pt>
                <c:pt idx="47">
                  <c:v>35.167729016004003</c:v>
                </c:pt>
                <c:pt idx="48">
                  <c:v>37.16363149590002</c:v>
                </c:pt>
                <c:pt idx="49">
                  <c:v>36.025827444289995</c:v>
                </c:pt>
                <c:pt idx="50">
                  <c:v>40.292497141169981</c:v>
                </c:pt>
                <c:pt idx="51">
                  <c:v>43.446360890833972</c:v>
                </c:pt>
                <c:pt idx="52">
                  <c:v>44.133579456200032</c:v>
                </c:pt>
                <c:pt idx="53">
                  <c:v>45.395839221679999</c:v>
                </c:pt>
                <c:pt idx="54">
                  <c:v>46.613042629879985</c:v>
                </c:pt>
                <c:pt idx="55">
                  <c:v>51.024613354609954</c:v>
                </c:pt>
                <c:pt idx="56">
                  <c:v>54.356419368089945</c:v>
                </c:pt>
                <c:pt idx="57">
                  <c:v>56.167927107649987</c:v>
                </c:pt>
                <c:pt idx="58">
                  <c:v>57.726625410199993</c:v>
                </c:pt>
                <c:pt idx="59">
                  <c:v>60.53427579011997</c:v>
                </c:pt>
                <c:pt idx="60">
                  <c:v>64.213590777159951</c:v>
                </c:pt>
                <c:pt idx="61">
                  <c:v>64.650167878200008</c:v>
                </c:pt>
                <c:pt idx="62">
                  <c:v>67.124191719299986</c:v>
                </c:pt>
                <c:pt idx="63">
                  <c:v>70.809190523020007</c:v>
                </c:pt>
                <c:pt idx="64">
                  <c:v>74.628806844050018</c:v>
                </c:pt>
                <c:pt idx="65">
                  <c:v>77.892570145100009</c:v>
                </c:pt>
                <c:pt idx="66">
                  <c:v>81.54702483680002</c:v>
                </c:pt>
                <c:pt idx="67">
                  <c:v>84.078071369200003</c:v>
                </c:pt>
                <c:pt idx="68">
                  <c:v>88.658220662620039</c:v>
                </c:pt>
                <c:pt idx="69">
                  <c:v>94.499760530499898</c:v>
                </c:pt>
                <c:pt idx="70">
                  <c:v>102.05373257352008</c:v>
                </c:pt>
                <c:pt idx="71">
                  <c:v>106.20891547459003</c:v>
                </c:pt>
                <c:pt idx="72">
                  <c:v>110.99389204070994</c:v>
                </c:pt>
                <c:pt idx="73">
                  <c:v>116.82808155304994</c:v>
                </c:pt>
                <c:pt idx="74">
                  <c:v>116.62036120999993</c:v>
                </c:pt>
                <c:pt idx="75">
                  <c:v>117.11969067647998</c:v>
                </c:pt>
                <c:pt idx="76">
                  <c:v>123.72380167142005</c:v>
                </c:pt>
                <c:pt idx="77">
                  <c:v>126.98243916296991</c:v>
                </c:pt>
                <c:pt idx="78">
                  <c:v>130.89574120573994</c:v>
                </c:pt>
                <c:pt idx="79">
                  <c:v>134.65843523392002</c:v>
                </c:pt>
                <c:pt idx="80">
                  <c:v>134.02840453599993</c:v>
                </c:pt>
                <c:pt idx="81">
                  <c:v>130.77415330397989</c:v>
                </c:pt>
                <c:pt idx="82">
                  <c:v>129.91715066290604</c:v>
                </c:pt>
                <c:pt idx="83">
                  <c:v>130.73805543875596</c:v>
                </c:pt>
                <c:pt idx="84">
                  <c:v>134.90906383669989</c:v>
                </c:pt>
                <c:pt idx="85">
                  <c:v>139.62205325597995</c:v>
                </c:pt>
                <c:pt idx="86">
                  <c:v>141.42250719810002</c:v>
                </c:pt>
                <c:pt idx="87">
                  <c:v>144.86054731646792</c:v>
                </c:pt>
                <c:pt idx="88">
                  <c:v>150.13467794184797</c:v>
                </c:pt>
                <c:pt idx="89">
                  <c:v>151.95628954482001</c:v>
                </c:pt>
                <c:pt idx="90">
                  <c:v>154.81192324503397</c:v>
                </c:pt>
                <c:pt idx="91">
                  <c:v>157.73542882571988</c:v>
                </c:pt>
                <c:pt idx="92">
                  <c:v>152.13035614799989</c:v>
                </c:pt>
                <c:pt idx="93">
                  <c:v>153.05072540440983</c:v>
                </c:pt>
                <c:pt idx="94">
                  <c:v>153.80758774488987</c:v>
                </c:pt>
                <c:pt idx="95">
                  <c:v>156.58334653314992</c:v>
                </c:pt>
                <c:pt idx="96">
                  <c:v>160.99020257819993</c:v>
                </c:pt>
                <c:pt idx="97">
                  <c:v>161.43681912472999</c:v>
                </c:pt>
                <c:pt idx="98">
                  <c:v>160.73744584498996</c:v>
                </c:pt>
                <c:pt idx="99">
                  <c:v>163.71499171914002</c:v>
                </c:pt>
                <c:pt idx="100">
                  <c:v>167.97261445500007</c:v>
                </c:pt>
                <c:pt idx="101">
                  <c:v>169.37263408722998</c:v>
                </c:pt>
                <c:pt idx="102">
                  <c:v>172.79990137453001</c:v>
                </c:pt>
                <c:pt idx="103">
                  <c:v>181.64739831703977</c:v>
                </c:pt>
                <c:pt idx="104">
                  <c:v>187.4673680220599</c:v>
                </c:pt>
                <c:pt idx="105">
                  <c:v>193.28933177589997</c:v>
                </c:pt>
                <c:pt idx="106">
                  <c:v>199.52124699788001</c:v>
                </c:pt>
                <c:pt idx="107">
                  <c:v>204.71039277892996</c:v>
                </c:pt>
                <c:pt idx="108">
                  <c:v>207.87992350255999</c:v>
                </c:pt>
                <c:pt idx="109">
                  <c:v>203.69861222664997</c:v>
                </c:pt>
                <c:pt idx="110">
                  <c:v>215.15180565084006</c:v>
                </c:pt>
                <c:pt idx="111">
                  <c:v>221.92455597241994</c:v>
                </c:pt>
                <c:pt idx="112">
                  <c:v>225.16040561112979</c:v>
                </c:pt>
                <c:pt idx="113">
                  <c:v>226.55534353039994</c:v>
                </c:pt>
                <c:pt idx="114">
                  <c:v>227.58220026343008</c:v>
                </c:pt>
                <c:pt idx="115">
                  <c:v>227.61288275549992</c:v>
                </c:pt>
                <c:pt idx="116">
                  <c:v>227.61808582196002</c:v>
                </c:pt>
                <c:pt idx="117">
                  <c:v>231.06676724783998</c:v>
                </c:pt>
                <c:pt idx="118">
                  <c:v>235.45595549337978</c:v>
                </c:pt>
                <c:pt idx="119">
                  <c:v>236.80477914856991</c:v>
                </c:pt>
                <c:pt idx="120">
                  <c:v>224.97370770761003</c:v>
                </c:pt>
                <c:pt idx="121">
                  <c:v>236.48470297422</c:v>
                </c:pt>
                <c:pt idx="122">
                  <c:v>237.67981429959988</c:v>
                </c:pt>
              </c:numCache>
            </c:numRef>
          </c:val>
          <c:smooth val="0"/>
          <c:extLst>
            <c:ext xmlns:c16="http://schemas.microsoft.com/office/drawing/2014/chart" uri="{C3380CC4-5D6E-409C-BE32-E72D297353CC}">
              <c16:uniqueId val="{00000000-3183-7148-9DE0-5F4617E64F5E}"/>
            </c:ext>
          </c:extLst>
        </c:ser>
        <c:dLbls>
          <c:showLegendKey val="0"/>
          <c:showVal val="0"/>
          <c:showCatName val="0"/>
          <c:showSerName val="0"/>
          <c:showPercent val="0"/>
          <c:showBubbleSize val="0"/>
        </c:dLbls>
        <c:smooth val="0"/>
        <c:axId val="433437216"/>
        <c:axId val="433438928"/>
      </c:lineChart>
      <c:catAx>
        <c:axId val="43343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3438928"/>
        <c:crosses val="autoZero"/>
        <c:auto val="1"/>
        <c:lblAlgn val="ctr"/>
        <c:lblOffset val="100"/>
        <c:tickLblSkip val="10"/>
        <c:noMultiLvlLbl val="0"/>
      </c:catAx>
      <c:valAx>
        <c:axId val="433438928"/>
        <c:scaling>
          <c:orientation val="minMax"/>
        </c:scaling>
        <c:delete val="1"/>
        <c:axPos val="l"/>
        <c:numFmt formatCode="General" sourceLinked="1"/>
        <c:majorTickMark val="none"/>
        <c:minorTickMark val="none"/>
        <c:tickLblPos val="nextTo"/>
        <c:crossAx val="43343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3_0.xml><?xml version="1.0" encoding="utf-8"?>
<p188:cmLst xmlns:a="http://schemas.openxmlformats.org/drawingml/2006/main" xmlns:r="http://schemas.openxmlformats.org/officeDocument/2006/relationships" xmlns:p188="http://schemas.microsoft.com/office/powerpoint/2018/8/main">
  <p188:cm id="{5EADC461-7C6B-754B-8F85-657FB0BB2347}" authorId="{1354C447-D6B7-B0C7-466F-F256BE828628}" created="2024-10-06T00:03:38.233">
    <pc:sldMkLst xmlns:pc="http://schemas.microsoft.com/office/powerpoint/2013/main/command">
      <pc:docMk/>
      <pc:sldMk cId="0" sldId="259"/>
    </pc:sldMkLst>
    <p188:txBody>
      <a:bodyPr/>
      <a:lstStyle/>
      <a:p>
        <a:r>
          <a:rPr lang="en-US"/>
          <a:t>I thought this sounded like a more forceful description of the situation we’re in. </a:t>
        </a:r>
      </a:p>
    </p188:txBody>
  </p188:cm>
  <p188:cm id="{D5E7B0DD-1088-4841-8521-495666DEE0CD}" authorId="{1354C447-D6B7-B0C7-466F-F256BE828628}" created="2024-10-06T00:05:07.137">
    <pc:sldMkLst xmlns:pc="http://schemas.microsoft.com/office/powerpoint/2013/main/command">
      <pc:docMk/>
      <pc:sldMk cId="0" sldId="259"/>
    </pc:sldMkLst>
    <p188:txBody>
      <a:bodyPr/>
      <a:lstStyle/>
      <a:p>
        <a:r>
          <a:rPr lang="en-US"/>
          <a:t>Removed election language</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EE37D72A-2DE3-7D45-93BD-ACC0D3B583F0}" authorId="{1354C447-D6B7-B0C7-466F-F256BE828628}" created="2024-10-06T00:07:32.087">
    <pc:sldMkLst xmlns:pc="http://schemas.microsoft.com/office/powerpoint/2013/main/command">
      <pc:docMk/>
      <pc:sldMk cId="0" sldId="260"/>
    </pc:sldMkLst>
    <p188:txBody>
      <a:bodyPr/>
      <a:lstStyle/>
      <a:p>
        <a:r>
          <a:rPr lang="en-US"/>
          <a:t>Removed last bullet - repetitive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CF771A34-46E5-824D-B49F-2A6FF97411BA}" authorId="{1354C447-D6B7-B0C7-466F-F256BE828628}" created="2024-10-06T00:11:43.878">
    <pc:sldMkLst xmlns:pc="http://schemas.microsoft.com/office/powerpoint/2013/main/command">
      <pc:docMk/>
      <pc:sldMk cId="0" sldId="261"/>
    </pc:sldMkLst>
    <p188:txBody>
      <a:bodyPr/>
      <a:lstStyle/>
      <a:p>
        <a:r>
          <a:rPr lang="en-US"/>
          <a:t>Wordsmithed this throughout</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629A5986-F131-2F47-9275-8FDECDE34553}" authorId="{1354C447-D6B7-B0C7-466F-F256BE828628}" created="2024-10-06T00:14:46.481">
    <pc:sldMkLst xmlns:pc="http://schemas.microsoft.com/office/powerpoint/2013/main/command">
      <pc:docMk/>
      <pc:sldMk cId="0" sldId="262"/>
    </pc:sldMkLst>
    <p188:txBody>
      <a:bodyPr/>
      <a:lstStyle/>
      <a:p>
        <a:r>
          <a:rPr lang="en-US"/>
          <a:t>Are wildland fire fighters in AUPE? In local 5? </a:t>
        </a:r>
      </a:p>
    </p188:txBody>
  </p188:cm>
  <p188:cm id="{E01F907F-03FA-FF4A-8DD3-A3E05AAA7611}" authorId="{1354C447-D6B7-B0C7-466F-F256BE828628}" created="2024-10-06T00:16:59.742">
    <pc:sldMkLst xmlns:pc="http://schemas.microsoft.com/office/powerpoint/2013/main/command">
      <pc:docMk/>
      <pc:sldMk cId="0" sldId="262"/>
    </pc:sldMkLst>
    <p188:txBody>
      <a:bodyPr/>
      <a:lstStyle/>
      <a:p>
        <a:r>
          <a:rPr lang="en-US"/>
          <a:t>Added a bit more context here.</a:t>
        </a:r>
      </a:p>
    </p188:txBody>
  </p188:cm>
  <p188:cm id="{3A42101B-F741-FE47-9A10-730B2173726A}" authorId="{43CC9E0D-E015-359E-E2A9-BF8B8C015801}" created="2024-10-06T15:26:05.103">
    <pc:sldMkLst xmlns:pc="http://schemas.microsoft.com/office/powerpoint/2013/main/command">
      <pc:docMk/>
      <pc:sldMk cId="0" sldId="262"/>
    </pc:sldMkLst>
    <p188:txBody>
      <a:bodyPr/>
      <a:lstStyle/>
      <a:p>
        <a:r>
          <a:rPr lang="en-US"/>
          <a:t>Clarified this part - money put into building green energy rather than subsidizing fossil fuels would create 6-8 times more jobs</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DF3F65B1-C777-FD44-816B-7B574C55805C}" authorId="{1354C447-D6B7-B0C7-466F-F256BE828628}" created="2024-10-06T00:21:44.048">
    <pc:sldMkLst xmlns:pc="http://schemas.microsoft.com/office/powerpoint/2013/main/command">
      <pc:docMk/>
      <pc:sldMk cId="0" sldId="263"/>
    </pc:sldMkLst>
    <p188:txBody>
      <a:bodyPr/>
      <a:lstStyle/>
      <a:p>
        <a:r>
          <a:rPr lang="en-US"/>
          <a:t>Changed - seems less ‘both sidesy’</a:t>
        </a:r>
      </a:p>
    </p188:txBody>
  </p188:cm>
  <p188:cm id="{1BE68BA6-150B-B94C-9847-758FA93D433D}" authorId="{1354C447-D6B7-B0C7-466F-F256BE828628}" created="2024-10-06T00:23:36.472">
    <pc:sldMkLst xmlns:pc="http://schemas.microsoft.com/office/powerpoint/2013/main/command">
      <pc:docMk/>
      <pc:sldMk cId="0" sldId="263"/>
    </pc:sldMkLst>
    <p188:txBody>
      <a:bodyPr/>
      <a:lstStyle/>
      <a:p>
        <a:r>
          <a:rPr lang="en-US"/>
          <a:t>Do we want to provide some links or something where people can get involved and/or join the conversation? </a:t>
        </a:r>
      </a:p>
    </p188:txBody>
  </p188:cm>
</p188:cmLst>
</file>

<file path=ppt/drawings/drawing1.xml><?xml version="1.0" encoding="utf-8"?>
<c:userShapes xmlns:c="http://schemas.openxmlformats.org/drawingml/2006/chart">
  <cdr:relSizeAnchor xmlns:cdr="http://schemas.openxmlformats.org/drawingml/2006/chartDrawing">
    <cdr:from>
      <cdr:x>0.53213</cdr:x>
      <cdr:y>0.38192</cdr:y>
    </cdr:from>
    <cdr:to>
      <cdr:x>0.53213</cdr:x>
      <cdr:y>0.62807</cdr:y>
    </cdr:to>
    <cdr:cxnSp macro="">
      <cdr:nvCxnSpPr>
        <cdr:cNvPr id="3" name="Straight Connector 2">
          <a:extLst xmlns:a="http://schemas.openxmlformats.org/drawingml/2006/main">
            <a:ext uri="{FF2B5EF4-FFF2-40B4-BE49-F238E27FC236}">
              <a16:creationId xmlns:a16="http://schemas.microsoft.com/office/drawing/2014/main" id="{B3AE568C-42CA-988F-DA5A-C4D22B33C864}"/>
            </a:ext>
          </a:extLst>
        </cdr:cNvPr>
        <cdr:cNvCxnSpPr/>
      </cdr:nvCxnSpPr>
      <cdr:spPr>
        <a:xfrm xmlns:a="http://schemas.openxmlformats.org/drawingml/2006/main" flipV="1">
          <a:off x="2253273" y="1561437"/>
          <a:ext cx="0" cy="1006354"/>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0.75786</cdr:x>
      <cdr:y>0.21265</cdr:y>
    </cdr:from>
    <cdr:to>
      <cdr:x>0.75786</cdr:x>
      <cdr:y>0.35758</cdr:y>
    </cdr:to>
    <cdr:cxnSp macro="">
      <cdr:nvCxnSpPr>
        <cdr:cNvPr id="6" name="Straight Connector 5">
          <a:extLst xmlns:a="http://schemas.openxmlformats.org/drawingml/2006/main">
            <a:ext uri="{FF2B5EF4-FFF2-40B4-BE49-F238E27FC236}">
              <a16:creationId xmlns:a16="http://schemas.microsoft.com/office/drawing/2014/main" id="{B5F449F5-1C8E-4C0C-FE9D-C6D45F1175EE}"/>
            </a:ext>
          </a:extLst>
        </cdr:cNvPr>
        <cdr:cNvCxnSpPr/>
      </cdr:nvCxnSpPr>
      <cdr:spPr>
        <a:xfrm xmlns:a="http://schemas.openxmlformats.org/drawingml/2006/main">
          <a:off x="3209136" y="869380"/>
          <a:ext cx="0" cy="59253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0.84905</cdr:x>
      <cdr:y>0.27696</cdr:y>
    </cdr:from>
    <cdr:to>
      <cdr:x>0.84905</cdr:x>
      <cdr:y>0.41385</cdr:y>
    </cdr:to>
    <cdr:cxnSp macro="">
      <cdr:nvCxnSpPr>
        <cdr:cNvPr id="7" name="Straight Connector 6">
          <a:extLst xmlns:a="http://schemas.openxmlformats.org/drawingml/2006/main">
            <a:ext uri="{FF2B5EF4-FFF2-40B4-BE49-F238E27FC236}">
              <a16:creationId xmlns:a16="http://schemas.microsoft.com/office/drawing/2014/main" id="{2C552E94-AAE8-330D-F1BE-58B65A2EB59B}"/>
            </a:ext>
          </a:extLst>
        </cdr:cNvPr>
        <cdr:cNvCxnSpPr/>
      </cdr:nvCxnSpPr>
      <cdr:spPr>
        <a:xfrm xmlns:a="http://schemas.openxmlformats.org/drawingml/2006/main">
          <a:off x="3595286" y="1132325"/>
          <a:ext cx="0" cy="55966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0.91919</cdr:x>
      <cdr:y>0.21265</cdr:y>
    </cdr:from>
    <cdr:to>
      <cdr:x>0.91919</cdr:x>
      <cdr:y>0.29326</cdr:y>
    </cdr:to>
    <cdr:cxnSp macro="">
      <cdr:nvCxnSpPr>
        <cdr:cNvPr id="9" name="Straight Connector 8">
          <a:extLst xmlns:a="http://schemas.openxmlformats.org/drawingml/2006/main">
            <a:ext uri="{FF2B5EF4-FFF2-40B4-BE49-F238E27FC236}">
              <a16:creationId xmlns:a16="http://schemas.microsoft.com/office/drawing/2014/main" id="{D414C195-00C8-6091-DA6C-D44A03AAE844}"/>
            </a:ext>
          </a:extLst>
        </cdr:cNvPr>
        <cdr:cNvCxnSpPr/>
      </cdr:nvCxnSpPr>
      <cdr:spPr>
        <a:xfrm xmlns:a="http://schemas.openxmlformats.org/drawingml/2006/main">
          <a:off x="3892271" y="869380"/>
          <a:ext cx="0" cy="32959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0.09563</cdr:x>
      <cdr:y>0.64528</cdr:y>
    </cdr:from>
    <cdr:to>
      <cdr:x>0.09563</cdr:x>
      <cdr:y>0.78704</cdr:y>
    </cdr:to>
    <cdr:cxnSp macro="">
      <cdr:nvCxnSpPr>
        <cdr:cNvPr id="12" name="Straight Connector 11">
          <a:extLst xmlns:a="http://schemas.openxmlformats.org/drawingml/2006/main">
            <a:ext uri="{FF2B5EF4-FFF2-40B4-BE49-F238E27FC236}">
              <a16:creationId xmlns:a16="http://schemas.microsoft.com/office/drawing/2014/main" id="{7A0EB7F9-50CE-BA5C-A753-C6EFC9037EB0}"/>
            </a:ext>
          </a:extLst>
        </cdr:cNvPr>
        <cdr:cNvCxnSpPr/>
      </cdr:nvCxnSpPr>
      <cdr:spPr>
        <a:xfrm xmlns:a="http://schemas.openxmlformats.org/drawingml/2006/main" flipV="1">
          <a:off x="404935" y="2638130"/>
          <a:ext cx="0" cy="579571"/>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8211851a9c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8211851a9c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d7c61be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d7c61be5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-Unions have long been at the forefront of organizing for workers in a way that has benefited society as a whole.</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-Better working conditions</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-Better Social programs</a:t>
            </a:r>
            <a:endParaRPr lang="en-CA" b="0" dirty="0">
              <a:effectLst/>
            </a:endParaRPr>
          </a:p>
          <a:p>
            <a:pPr marL="457200" indent="-285750" rtl="0">
              <a:spcBef>
                <a:spcPts val="0"/>
              </a:spcBef>
              <a:spcAft>
                <a:spcPts val="0"/>
              </a:spcAft>
              <a:buFontTx/>
              <a:buChar char="-"/>
            </a:pPr>
            <a:r>
              <a:rPr lang="en-CA" sz="1800" b="0" i="0" u="none" strike="noStrike" dirty="0">
                <a:solidFill>
                  <a:srgbClr val="000000"/>
                </a:solidFill>
                <a:effectLst/>
                <a:latin typeface="Arial" panose="020B0604020202020204" pitchFamily="34" charset="0"/>
              </a:rPr>
              <a:t>and fighting against privatization</a:t>
            </a:r>
          </a:p>
          <a:p>
            <a:pPr marL="342900" indent="-171450" rtl="0">
              <a:spcBef>
                <a:spcPts val="0"/>
              </a:spcBef>
              <a:spcAft>
                <a:spcPts val="0"/>
              </a:spcAft>
              <a:buFontTx/>
              <a:buChar char="-"/>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-Unions can and have led the way to make the lives of working people better by advocating for a Green New Deal [or a Just Transition] and supporting the work of organizers fighting against climate change.</a:t>
            </a:r>
          </a:p>
          <a:p>
            <a:pPr marL="0" indent="0" rtl="0">
              <a:spcBef>
                <a:spcPts val="0"/>
              </a:spcBef>
              <a:spcAft>
                <a:spcPts val="0"/>
              </a:spcAft>
              <a:buNone/>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-We call on provincial and federal governments to make long-term commitments to support a Green New Deal</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-Frankly every political party needs to do much better to support polices that create a real Just Transition that empowers workers to decide their own futures. Many of the plans that have been announced are just new ways to give fossil fuel corporations public money to dump into projects that allow them to “offset” their emissions (e.g. carbon capture and storage) while doing nothing to plan for the futures of their employees.</a:t>
            </a:r>
          </a:p>
          <a:p>
            <a:pPr marL="171450" indent="0" rtl="0">
              <a:spcBef>
                <a:spcPts val="0"/>
              </a:spcBef>
              <a:spcAft>
                <a:spcPts val="0"/>
              </a:spcAft>
              <a:buNone/>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-With this presentation, we want to start having conversations with our members about what they think AUPE should do as an organization to implement principles of a Just Transition [or a Green New Deal]. These are just the ideas of our committee, but we are interested in hearing more.</a:t>
            </a:r>
            <a:endParaRPr lang="en-CA" b="0" dirty="0">
              <a:effectLst/>
            </a:endParaRPr>
          </a:p>
          <a:p>
            <a:pPr marL="158750" indent="0">
              <a:buNone/>
            </a:pPr>
            <a:br>
              <a:rPr lang="en-CA" dirty="0"/>
            </a:b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8211851a9c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18211851a9c_0_5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120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Thank you very much for giving us the opportunity to talk with you about what a Just Transition [Green New Deal] could look like in Alberta. Now we would be happy to take your questions and hear your ideas.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8211851a9c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18211851a9c_0_4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dirty="0"/>
              <a:t>Hello! We are the Environmental Committee from AUPE, and my name is [Christine Madigan] and my name is [Aaron Petty]</a:t>
            </a:r>
            <a:r>
              <a:rPr lang="en-CA" dirty="0">
                <a:highlight>
                  <a:srgbClr val="FFFF00"/>
                </a:highlight>
              </a:rPr>
              <a:t>. </a:t>
            </a:r>
            <a:r>
              <a:rPr lang="en-CA" dirty="0"/>
              <a:t>Thank you for giving us the opportunity to to speak with you about A Green New Deal for Alberta (also been called a “Just Transition”). The objectives of this presentation are to discuss how climate change is an important labour issue, discuss what a Green New Deal is and how it could help to address the climate crisis, and finally, to begin the discussion about what AUPE can do to support a Green New Deal for Alberta’s fossil fuel workers.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8211851a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8211851a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spcBef>
                <a:spcPts val="1200"/>
              </a:spcBef>
              <a:spcAft>
                <a:spcPts val="1200"/>
              </a:spcAft>
              <a:buNone/>
            </a:pPr>
            <a:r>
              <a:rPr lang="en-CA" sz="1800" b="0" i="0" u="none" strike="noStrike" dirty="0">
                <a:solidFill>
                  <a:srgbClr val="000000"/>
                </a:solidFill>
                <a:effectLst/>
                <a:latin typeface="Arial" panose="020B0604020202020204" pitchFamily="34" charset="0"/>
              </a:rPr>
              <a:t> Your Environment Committee over the past four years or so, has been primarily concerned with the issue of climate change and has been thinking about ways that AUPE could contribute to the fight to protect our environment and our communities from the threat that climate change poses.</a:t>
            </a:r>
          </a:p>
          <a:p>
            <a:pPr marL="158750" indent="0" rtl="0">
              <a:spcBef>
                <a:spcPts val="1200"/>
              </a:spcBef>
              <a:spcAft>
                <a:spcPts val="1200"/>
              </a:spcAft>
              <a:buNone/>
            </a:pPr>
            <a:endParaRPr lang="en-CA" b="0" dirty="0">
              <a:effectLst/>
            </a:endParaRPr>
          </a:p>
          <a:p>
            <a:pPr marL="158750" indent="0" rtl="0">
              <a:spcBef>
                <a:spcPts val="0"/>
              </a:spcBef>
              <a:spcAft>
                <a:spcPts val="0"/>
              </a:spcAft>
              <a:buNone/>
            </a:pPr>
            <a:r>
              <a:rPr lang="en-CA" sz="1800" b="0" i="0" u="none" strike="noStrike" dirty="0">
                <a:solidFill>
                  <a:srgbClr val="000000"/>
                </a:solidFill>
                <a:effectLst/>
                <a:latin typeface="Arial" panose="020B0604020202020204" pitchFamily="34" charset="0"/>
              </a:rPr>
              <a:t>Worldwide, including in Alberta, we are facing a dual problem of Climate Change and Inequality. Each alone is bad enough, but together they each make the impacts of the other even worse. And then, to add insult to injury, both problems are continuously ignored and downplayed by inaction from our governments and the disinformation from the fossil fuel corporations, those most responsible for the mess we are in. </a:t>
            </a:r>
          </a:p>
          <a:p>
            <a:pPr marL="158750" indent="0" rtl="0">
              <a:spcBef>
                <a:spcPts val="0"/>
              </a:spcBef>
              <a:spcAft>
                <a:spcPts val="0"/>
              </a:spcAft>
              <a:buNone/>
            </a:pPr>
            <a:endParaRPr lang="en-CA" b="0" dirty="0">
              <a:effectLst/>
            </a:endParaRPr>
          </a:p>
          <a:p>
            <a:pPr marL="158750" indent="0" rtl="0">
              <a:spcBef>
                <a:spcPts val="0"/>
              </a:spcBef>
              <a:spcAft>
                <a:spcPts val="0"/>
              </a:spcAft>
              <a:buNone/>
            </a:pPr>
            <a:r>
              <a:rPr lang="en-CA" sz="1800" b="0" i="0" u="none" strike="noStrike" dirty="0">
                <a:solidFill>
                  <a:srgbClr val="000000"/>
                </a:solidFill>
                <a:effectLst/>
                <a:latin typeface="Arial" panose="020B0604020202020204" pitchFamily="34" charset="0"/>
              </a:rPr>
              <a:t>To summarize what we are facing:</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●Climate Change is making the planet warmer - the 10 warmest years on record have occurred in the past decade or so.</a:t>
            </a:r>
            <a:endParaRPr lang="en-CA" b="0" dirty="0">
              <a:effectLst/>
            </a:endParaRPr>
          </a:p>
          <a:p>
            <a:pPr marL="6286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○Earth has already warmed 1 degree above pre-industrial levels and is on track to hit 1.5 degrees above pre-industrial levels by 2030, which will have a catastrophic impact on our environment and on human survival.</a:t>
            </a:r>
            <a:endParaRPr lang="en-CA" b="0" dirty="0">
              <a:effectLst/>
            </a:endParaRPr>
          </a:p>
          <a:p>
            <a:pPr marL="6286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○Humans are causing this warming by burning fossil fuels and releasing greenhouse gas emissions.</a:t>
            </a:r>
            <a:endParaRPr lang="en-CA" b="0" dirty="0">
              <a:effectLst/>
            </a:endParaRPr>
          </a:p>
          <a:p>
            <a:pPr marL="6413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■Even if humans stopped emitting more greenhouse gasses tomorrow, the emissions already in the atmosphere will continue to cause the Earth to warm.</a:t>
            </a:r>
            <a:endParaRPr lang="en-CA" b="0" dirty="0">
              <a:effectLst/>
            </a:endParaRPr>
          </a:p>
          <a:p>
            <a:pPr marL="6413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■But the longer we delay action the worse it will be; climate change is bad but every fraction of a degree warmer makes things exponentially worse.</a:t>
            </a:r>
            <a:endParaRPr lang="en-CA" b="0" dirty="0">
              <a:effectLst/>
            </a:endParaRPr>
          </a:p>
          <a:p>
            <a:pPr marL="6286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○The consequences of climate change are dire, and the impacts of these disasters is most deeply felt for those who are the most vulnerable.</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●Our society is deeply unequal, and this inequality continues to grow.</a:t>
            </a:r>
            <a:endParaRPr lang="en-CA" b="0" dirty="0">
              <a:effectLst/>
            </a:endParaRPr>
          </a:p>
          <a:p>
            <a:pPr marL="914400" lvl="2" indent="0" rtl="0">
              <a:spcBef>
                <a:spcPts val="0"/>
              </a:spcBef>
              <a:spcAft>
                <a:spcPts val="0"/>
              </a:spcAft>
              <a:buNone/>
            </a:pPr>
            <a:r>
              <a:rPr lang="en-CA" sz="1800" b="0" i="0" u="none" strike="noStrike" dirty="0">
                <a:solidFill>
                  <a:srgbClr val="000000"/>
                </a:solidFill>
                <a:effectLst/>
                <a:latin typeface="Arial" panose="020B0604020202020204" pitchFamily="34" charset="0"/>
              </a:rPr>
              <a:t>○The most vulnerable in our society are having poorer health, more difficulty accessing quality education, and shorter life spans. These outcomes are only worsened by climate change.</a:t>
            </a:r>
            <a:endParaRPr lang="en-CA" b="0" dirty="0">
              <a:effectLst/>
            </a:endParaRPr>
          </a:p>
          <a:p>
            <a:pPr marL="158750" indent="0">
              <a:buNone/>
            </a:pPr>
            <a:br>
              <a:rPr lang="en-CA" dirty="0"/>
            </a:br>
            <a:endParaRPr lang="en-CA"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spcBef>
                <a:spcPts val="0"/>
              </a:spcBef>
              <a:spcAft>
                <a:spcPts val="0"/>
              </a:spcAft>
            </a:pPr>
            <a:r>
              <a:rPr lang="en-CA" sz="1800" b="0" i="0" u="none" strike="noStrike" dirty="0">
                <a:solidFill>
                  <a:srgbClr val="000000"/>
                </a:solidFill>
                <a:effectLst/>
                <a:latin typeface="Arial" panose="020B0604020202020204" pitchFamily="34" charset="0"/>
              </a:rPr>
              <a:t>We are putting more earth-warming gasses into the atmosphere every year and governments and corporations have failed to adequately address climate change or growing inequality. Even when politicians talk about transitioning away from fossil fuels, the policies they implement are simply not good enough to stop catastrophic levels of warming. </a:t>
            </a:r>
          </a:p>
          <a:p>
            <a:pPr marL="285750" indent="-285750" rtl="0">
              <a:spcBef>
                <a:spcPts val="0"/>
              </a:spcBef>
              <a:spcAft>
                <a:spcPts val="0"/>
              </a:spcAft>
            </a:pPr>
            <a:r>
              <a:rPr lang="en-CA" sz="1800" b="0" i="0" u="none" strike="noStrike" dirty="0">
                <a:solidFill>
                  <a:srgbClr val="000000"/>
                </a:solidFill>
                <a:effectLst/>
                <a:latin typeface="Arial" panose="020B0604020202020204" pitchFamily="34" charset="0"/>
              </a:rPr>
              <a:t>Time is short and burying our head in the sand will not make things better. Alberta needs its political leaders to give us a plan that can inspire us and give us hope for the future. We are at a crucial moment in history and we desperately need those in power to have the vision to lead us into a more just and equal society.</a:t>
            </a:r>
            <a:endParaRPr lang="en-CA" b="0" dirty="0">
              <a:effectLst/>
            </a:endParaRPr>
          </a:p>
          <a:p>
            <a:pPr marL="158750" indent="0">
              <a:buNone/>
            </a:pPr>
            <a:br>
              <a:rPr lang="en-CA" dirty="0"/>
            </a:br>
            <a:endParaRPr lang="en-US" dirty="0"/>
          </a:p>
        </p:txBody>
      </p:sp>
    </p:spTree>
    <p:extLst>
      <p:ext uri="{BB962C8B-B14F-4D97-AF65-F5344CB8AC3E}">
        <p14:creationId xmlns:p14="http://schemas.microsoft.com/office/powerpoint/2010/main" val="327291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1200"/>
              </a:spcBef>
              <a:spcAft>
                <a:spcPts val="1200"/>
              </a:spcAft>
            </a:pPr>
            <a:r>
              <a:rPr lang="en-CA" sz="1800" b="0" i="0" u="none" strike="noStrike" dirty="0">
                <a:solidFill>
                  <a:srgbClr val="000000"/>
                </a:solidFill>
                <a:effectLst/>
                <a:latin typeface="Arial" panose="020B0604020202020204" pitchFamily="34" charset="0"/>
              </a:rPr>
              <a:t>Did you know that as the climate warms our glaciers shrink? Our glaciers are a natural reservoir that store water over the spring and summer and as they melt they fill our rivers and lakes, which provide water to our farms and ranches. </a:t>
            </a:r>
            <a:endParaRPr lang="en-CA" b="0" dirty="0">
              <a:effectLst/>
            </a:endParaRPr>
          </a:p>
          <a:p>
            <a:pPr rtl="0">
              <a:spcBef>
                <a:spcPts val="1200"/>
              </a:spcBef>
              <a:spcAft>
                <a:spcPts val="1200"/>
              </a:spcAft>
            </a:pPr>
            <a:r>
              <a:rPr lang="en-CA" sz="1800" b="0" i="0" u="none" strike="noStrike" dirty="0">
                <a:solidFill>
                  <a:srgbClr val="000000"/>
                </a:solidFill>
                <a:effectLst/>
                <a:latin typeface="Arial" panose="020B0604020202020204" pitchFamily="34" charset="0"/>
              </a:rPr>
              <a:t>This is just one example of the many ways climate change impacts all aspects of our lives. The more we delay the worse it will get. The cost of climate change will be borne in increased food prices, recovering from natural disasters and poorer health. </a:t>
            </a:r>
            <a:endParaRPr lang="en-CA" b="0" dirty="0">
              <a:effectLst/>
            </a:endParaRPr>
          </a:p>
        </p:txBody>
      </p:sp>
    </p:spTree>
    <p:extLst>
      <p:ext uri="{BB962C8B-B14F-4D97-AF65-F5344CB8AC3E}">
        <p14:creationId xmlns:p14="http://schemas.microsoft.com/office/powerpoint/2010/main" val="273074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8211851a9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18211851a9c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indent="-285750" rtl="0">
              <a:spcBef>
                <a:spcPts val="0"/>
              </a:spcBef>
              <a:spcAft>
                <a:spcPts val="0"/>
              </a:spcAft>
            </a:pPr>
            <a:r>
              <a:rPr lang="en-CA" sz="1800" b="0" i="0" u="none" strike="noStrike" dirty="0">
                <a:solidFill>
                  <a:srgbClr val="000000"/>
                </a:solidFill>
                <a:effectLst/>
                <a:latin typeface="Arial" panose="020B0604020202020204" pitchFamily="34" charset="0"/>
              </a:rPr>
              <a:t>The problems of climate change and inequality can feel overwhelming. That is why we need a bold and ambitious vision at the scale and scope required to address the climate crisis.</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○This vision can help us build the kind of society that we want. One that protects the environment as well as those who are the most vulnerable.</a:t>
            </a: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●To address the dual problems of inequality and climate change, we can look to labour history for inspiration.</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○In response to the Great Depression workers fought back - they organized new unions and the labour movement roared back to life.</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○This movement ultimately lead to the creation of the New Deal.</a:t>
            </a: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■The New Deal was a massive infrastructure and job creation plan - it built roads, bridges, and national parks.</a:t>
            </a: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●Whether we like it or not, our economy in Alberta needs to move away from fossil fuels. If we want to be in control of our future, we should have a plan for a Green New Deal that both ensures workers are protected and that our society is better off.</a:t>
            </a:r>
            <a:endParaRPr lang="en-CA" b="0" dirty="0">
              <a:effectLst/>
            </a:endParaRPr>
          </a:p>
          <a:p>
            <a:pPr marL="158750" indent="0">
              <a:buNone/>
            </a:pPr>
            <a:br>
              <a:rPr lang="en-CA" dirty="0"/>
            </a:b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8211851a9c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18211851a9c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●Alberta’s fossil fuel industry has greatly contributed to Alberta’s economy and our society as a whole. We live in a prosperous province in part because of hard working Albertans in the oil and gas industry.</a:t>
            </a:r>
          </a:p>
          <a:p>
            <a:pPr marL="0" indent="0" rtl="0">
              <a:spcBef>
                <a:spcPts val="0"/>
              </a:spcBef>
              <a:spcAft>
                <a:spcPts val="0"/>
              </a:spcAft>
              <a:buNone/>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●But the evidence is clear that we can’t continue as we have been without catastrophic consequences to our planet and our communities.</a:t>
            </a:r>
          </a:p>
          <a:p>
            <a:pPr marL="0" indent="0" rtl="0">
              <a:spcBef>
                <a:spcPts val="0"/>
              </a:spcBef>
              <a:spcAft>
                <a:spcPts val="0"/>
              </a:spcAft>
              <a:buNone/>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●Unfortunately, we are rapidly approaching a tipping point where we will be forced to transition away from fossil fuels either with a plan in place to protect those workers or without a plan at all.</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○Fossil fuel companies are already making commitments to discontinue their investments in Alberta’s oil and gas industry. While Alberta is restricting the development of renewable energy, companies such as Shell are expanding investments in renewables. </a:t>
            </a:r>
          </a:p>
          <a:p>
            <a:pPr marL="171450" indent="0" rtl="0">
              <a:spcBef>
                <a:spcPts val="0"/>
              </a:spcBef>
              <a:spcAft>
                <a:spcPts val="0"/>
              </a:spcAft>
              <a:buNone/>
            </a:pP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●The Environment Committee understands that fossil fuel workers are not some abstract concept. They are our friends, our neighbors, our spouses, our children, our families. They are real people who deserve to have their hard work not only recognized but valued by our society. They deserve to be supported through a just transition away from fossil fuels</a:t>
            </a:r>
            <a:br>
              <a:rPr lang="en-CA" dirty="0"/>
            </a:br>
            <a:endParaRPr lang="en-CA" sz="1100" b="0" i="0" u="none" strike="noStrike" dirty="0">
              <a:solidFill>
                <a:srgbClr val="000000"/>
              </a:solidFill>
              <a:effectLs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d7c61be5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d7c61be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●What is a Just Transition?  Also called a Green New Deal</a:t>
            </a:r>
            <a:endParaRPr lang="en-CA" b="0" dirty="0">
              <a:effectLst/>
            </a:endParaRPr>
          </a:p>
          <a:p>
            <a:pPr marL="6286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○A Just Transition means considering and prioritizing the wellbeing of workers in the implementation of policies to reduce greenhouse gas emissions.</a:t>
            </a:r>
            <a:endParaRPr lang="en-CA" b="0" dirty="0">
              <a:effectLst/>
            </a:endParaRPr>
          </a:p>
          <a:p>
            <a:pPr marL="628650" lvl="1" indent="0" rtl="0">
              <a:spcBef>
                <a:spcPts val="0"/>
              </a:spcBef>
              <a:spcAft>
                <a:spcPts val="0"/>
              </a:spcAft>
              <a:buNone/>
            </a:pPr>
            <a:r>
              <a:rPr lang="en-CA" sz="1800" b="0" i="0" u="none" strike="noStrike" dirty="0">
                <a:solidFill>
                  <a:srgbClr val="000000"/>
                </a:solidFill>
                <a:effectLst/>
                <a:latin typeface="Arial" panose="020B0604020202020204" pitchFamily="34" charset="0"/>
              </a:rPr>
              <a:t>○A number of political parties have tried to demonize the term Just Transition. But the idea of a Just Transition has been around for a long time.</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○In practice, a Just Transition could look like a lot of different policies and programs. Such as, funding for retraining fossil fuel workers to pursue work in new fields, providing pensions to allow older workers to retire earlier rather than being laid off; and ensuring new energy and infrastructure doesn’t mostly impact poor and marginalized communities as it has in the past.</a:t>
            </a:r>
            <a:endParaRPr lang="en-CA" b="0" dirty="0">
              <a:effectLst/>
            </a:endParaRPr>
          </a:p>
          <a:p>
            <a:pPr marL="0" indent="0" rtl="0">
              <a:spcBef>
                <a:spcPts val="0"/>
              </a:spcBef>
              <a:spcAft>
                <a:spcPts val="0"/>
              </a:spcAft>
              <a:buNone/>
            </a:pPr>
            <a:br>
              <a:rPr lang="en-CA" b="0" dirty="0">
                <a:effectLst/>
              </a:rPr>
            </a:br>
            <a:r>
              <a:rPr lang="en-CA" sz="1800" b="0" i="0" u="none" strike="noStrike" dirty="0">
                <a:solidFill>
                  <a:srgbClr val="000000"/>
                </a:solidFill>
                <a:effectLst/>
                <a:latin typeface="Arial" panose="020B0604020202020204" pitchFamily="34" charset="0"/>
              </a:rPr>
              <a:t>●The most important part of how to implement a Just Transition is that workers and their communities have the voice and the opportunity to participate in any decisions that are made about them and their futures.</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○Change is coming to the fossil fuel industry whether we like it or not. Politicians and industry leaders are pretending that the future is going to be the same as the past, and no one is asking workers in the industry to consider this change (and be ready for change). </a:t>
            </a:r>
            <a:endParaRPr lang="en-CA" b="0" dirty="0">
              <a:effectLst/>
            </a:endParaRPr>
          </a:p>
          <a:p>
            <a:pPr marL="457200" lvl="1" indent="0" rtl="0">
              <a:spcBef>
                <a:spcPts val="0"/>
              </a:spcBef>
              <a:spcAft>
                <a:spcPts val="0"/>
              </a:spcAft>
              <a:buNone/>
            </a:pPr>
            <a:r>
              <a:rPr lang="en-CA" sz="1800" b="0" i="0" u="none" strike="noStrike" dirty="0">
                <a:solidFill>
                  <a:srgbClr val="000000"/>
                </a:solidFill>
                <a:effectLst/>
                <a:latin typeface="Arial" panose="020B0604020202020204" pitchFamily="34" charset="0"/>
              </a:rPr>
              <a:t>○Change is scary, and the massive shift away from fossil fuels that is on the horizon must be terrifying for the workers. Many fossil fuel workers are just as concerned about climate change as the rest of us. In fact over 60% support a Just Transition and becoming net-zero.</a:t>
            </a:r>
            <a:endParaRPr lang="en-CA" b="0" dirty="0">
              <a:effectLst/>
            </a:endParaRPr>
          </a:p>
          <a:p>
            <a:pPr marL="0" indent="0" rtl="0">
              <a:spcBef>
                <a:spcPts val="0"/>
              </a:spcBef>
              <a:spcAft>
                <a:spcPts val="0"/>
              </a:spcAft>
              <a:buNone/>
            </a:pPr>
            <a:r>
              <a:rPr lang="en-CA" sz="1800" b="0" i="0" u="none" strike="noStrike" dirty="0">
                <a:solidFill>
                  <a:srgbClr val="000000"/>
                </a:solidFill>
                <a:effectLst/>
                <a:latin typeface="Arial" panose="020B0604020202020204" pitchFamily="34" charset="0"/>
              </a:rPr>
              <a:t>●That is why it is so important to have a Just Transition for Alberta that leaves no one behind. That transition must be one that creates opportunities for workers, not just the end of an industry.</a:t>
            </a:r>
          </a:p>
          <a:p>
            <a:pPr marL="0" indent="0" rtl="0">
              <a:spcBef>
                <a:spcPts val="0"/>
              </a:spcBef>
              <a:spcAft>
                <a:spcPts val="0"/>
              </a:spcAft>
              <a:buNone/>
            </a:pPr>
            <a:endParaRPr lang="en-CA" b="0" dirty="0">
              <a:effectLst/>
            </a:endParaRPr>
          </a:p>
          <a:p>
            <a:pPr marL="158750" indent="0" rtl="0">
              <a:spcBef>
                <a:spcPts val="1200"/>
              </a:spcBef>
              <a:spcAft>
                <a:spcPts val="1200"/>
              </a:spcAft>
              <a:buNone/>
            </a:pPr>
            <a:r>
              <a:rPr lang="en-CA" sz="1800" b="0" i="0" u="none" strike="noStrike" dirty="0">
                <a:solidFill>
                  <a:srgbClr val="000000"/>
                </a:solidFill>
                <a:effectLst/>
                <a:latin typeface="Arial" panose="020B0604020202020204" pitchFamily="34" charset="0"/>
              </a:rPr>
              <a:t>[SHIFT TO SLIDE 9]</a:t>
            </a:r>
            <a:endParaRPr lang="en-CA" b="0" dirty="0">
              <a:effectLst/>
            </a:endParaRPr>
          </a:p>
          <a:p>
            <a:pPr marL="158750" indent="0" rtl="0">
              <a:spcBef>
                <a:spcPts val="1200"/>
              </a:spcBef>
              <a:spcAft>
                <a:spcPts val="1200"/>
              </a:spcAft>
              <a:buNone/>
            </a:pPr>
            <a:r>
              <a:rPr lang="en-CA" sz="1800" b="0" i="0" u="none" strike="noStrike" dirty="0">
                <a:solidFill>
                  <a:srgbClr val="000000"/>
                </a:solidFill>
                <a:effectLst/>
                <a:latin typeface="Arial" panose="020B0604020202020204" pitchFamily="34" charset="0"/>
              </a:rPr>
              <a:t>A Just Transition is just one piece of what AUPE delegates called for at convention in 2021, when we passed a resolution calling for AUPE to lobby governments in support of a Green New Deal.</a:t>
            </a:r>
            <a:br>
              <a:rPr lang="en-CA" dirty="0"/>
            </a:b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8211851a9c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18211851a9c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spcBef>
                <a:spcPts val="0"/>
              </a:spcBef>
              <a:spcAft>
                <a:spcPts val="0"/>
              </a:spcAft>
              <a:buNone/>
            </a:pPr>
            <a:r>
              <a:rPr lang="en-CA" sz="1800" b="0" i="0" u="none" strike="noStrike" dirty="0">
                <a:solidFill>
                  <a:srgbClr val="000000"/>
                </a:solidFill>
                <a:effectLst/>
                <a:latin typeface="Arial" panose="020B0604020202020204" pitchFamily="34" charset="0"/>
              </a:rPr>
              <a:t>Why should AUPE get involved?</a:t>
            </a:r>
          </a:p>
          <a:p>
            <a:pPr marL="158750" indent="0" rtl="0">
              <a:spcBef>
                <a:spcPts val="0"/>
              </a:spcBef>
              <a:spcAft>
                <a:spcPts val="0"/>
              </a:spcAft>
              <a:buNone/>
            </a:pPr>
            <a:endParaRPr lang="en-CA" b="0" dirty="0">
              <a:effectLst/>
            </a:endParaRPr>
          </a:p>
          <a:p>
            <a:pPr marL="0" indent="0" rtl="0">
              <a:spcBef>
                <a:spcPts val="1600"/>
              </a:spcBef>
              <a:spcAft>
                <a:spcPts val="0"/>
              </a:spcAft>
              <a:buNone/>
            </a:pPr>
            <a:r>
              <a:rPr lang="en-CA" sz="1800" b="0" i="0" u="none" strike="noStrike" dirty="0">
                <a:solidFill>
                  <a:srgbClr val="000000"/>
                </a:solidFill>
                <a:effectLst/>
                <a:latin typeface="Arial" panose="020B0604020202020204" pitchFamily="34" charset="0"/>
              </a:rPr>
              <a:t>●Members are already experiencing the negative impacts of climate change, From Health and safety issue, to those that have lost the lives fighting natural disasters made worse by climate change.</a:t>
            </a:r>
            <a:endParaRPr lang="en-CA" b="0" dirty="0">
              <a:effectLst/>
            </a:endParaRPr>
          </a:p>
          <a:p>
            <a:pPr marL="171450" indent="0" rtl="0">
              <a:spcBef>
                <a:spcPts val="1600"/>
              </a:spcBef>
              <a:spcAft>
                <a:spcPts val="0"/>
              </a:spcAft>
              <a:buNone/>
            </a:pPr>
            <a:r>
              <a:rPr lang="en-CA" sz="1800" b="0" i="0" u="none" strike="noStrike" dirty="0">
                <a:solidFill>
                  <a:srgbClr val="000000"/>
                </a:solidFill>
                <a:effectLst/>
                <a:latin typeface="Arial" panose="020B0604020202020204" pitchFamily="34" charset="0"/>
              </a:rPr>
              <a:t>■Alberta has already experienced some of the most expensive and damaging natural disasters in Canadian history - most of which have occurred in the last 10 years.</a:t>
            </a:r>
            <a:endParaRPr lang="en-CA" b="0" dirty="0">
              <a:effectLst/>
            </a:endParaRPr>
          </a:p>
          <a:p>
            <a:pPr marL="184150" indent="0" rtl="0">
              <a:spcBef>
                <a:spcPts val="0"/>
              </a:spcBef>
              <a:spcAft>
                <a:spcPts val="0"/>
              </a:spcAft>
              <a:buNone/>
            </a:pPr>
            <a:r>
              <a:rPr lang="en-CA" sz="1800" b="0" i="0" u="none" strike="noStrike" dirty="0">
                <a:solidFill>
                  <a:srgbClr val="000000"/>
                </a:solidFill>
                <a:effectLst/>
                <a:latin typeface="Arial" panose="020B0604020202020204" pitchFamily="34" charset="0"/>
              </a:rPr>
              <a:t>■Health care workers are increasingly responding to health issues that are the result of increased temperatures, poorer air quality and environmental disasters.</a:t>
            </a:r>
            <a:endParaRPr lang="en-CA" b="0" dirty="0">
              <a:effectLst/>
            </a:endParaRPr>
          </a:p>
          <a:p>
            <a:pPr marL="184150" indent="0" rtl="0">
              <a:spcBef>
                <a:spcPts val="0"/>
              </a:spcBef>
              <a:spcAft>
                <a:spcPts val="0"/>
              </a:spcAft>
              <a:buNone/>
            </a:pPr>
            <a:r>
              <a:rPr lang="en-CA" sz="1800" b="0" i="0" u="none" strike="noStrike" dirty="0">
                <a:solidFill>
                  <a:srgbClr val="000000"/>
                </a:solidFill>
                <a:effectLst/>
                <a:latin typeface="Arial" panose="020B0604020202020204" pitchFamily="34" charset="0"/>
              </a:rPr>
              <a:t>■Other AUPE members work with those who have been displaced or lost their livelihood because of natural disasters, or have been affected by these disasters themselves. </a:t>
            </a:r>
            <a:endParaRPr lang="en-CA" b="0" dirty="0">
              <a:effectLst/>
            </a:endParaRPr>
          </a:p>
          <a:p>
            <a:pPr marL="0" indent="0" rtl="0">
              <a:spcBef>
                <a:spcPts val="0"/>
              </a:spcBef>
              <a:spcAft>
                <a:spcPts val="0"/>
              </a:spcAft>
              <a:buNone/>
            </a:pPr>
            <a:br>
              <a:rPr lang="en-CA" b="0" dirty="0">
                <a:effectLst/>
              </a:rPr>
            </a:br>
            <a:r>
              <a:rPr lang="en-CA" sz="1800" b="0" i="0" u="none" strike="noStrike" dirty="0">
                <a:solidFill>
                  <a:srgbClr val="000000"/>
                </a:solidFill>
                <a:effectLst/>
                <a:latin typeface="Arial" panose="020B0604020202020204" pitchFamily="34" charset="0"/>
              </a:rPr>
              <a:t>●We can create more unionized jobs by shifting away from fossil fuels</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○After fossil fuel infrastructure is built, it doesn’t take many employees to keep producing oil and gas. Studies show that we could create 6 to 8 times more jobs by making the same investments in renewable energy, energy efficiency and public transit as we spend to subsidize producing fossil fuels</a:t>
            </a:r>
            <a:endParaRPr lang="en-CA" b="0" dirty="0">
              <a:effectLst/>
            </a:endParaRPr>
          </a:p>
          <a:p>
            <a:pPr marL="171450" indent="0" rtl="0">
              <a:spcBef>
                <a:spcPts val="0"/>
              </a:spcBef>
              <a:spcAft>
                <a:spcPts val="0"/>
              </a:spcAft>
              <a:buNone/>
            </a:pPr>
            <a:r>
              <a:rPr lang="en-CA" sz="1800" b="0" i="0" u="none" strike="noStrike" dirty="0">
                <a:solidFill>
                  <a:srgbClr val="000000"/>
                </a:solidFill>
                <a:effectLst/>
                <a:latin typeface="Arial" panose="020B0604020202020204" pitchFamily="34" charset="0"/>
              </a:rPr>
              <a:t>○Moreover, by shifting our focus to creating low or no carbon jobs, we are able to focus on creating new jobs in the healthcare, education and seniors care sectors, all of which are critically needed, now and in the future.</a:t>
            </a:r>
            <a:endParaRPr lang="en-CA" b="0" dirty="0">
              <a:effectLst/>
            </a:endParaRPr>
          </a:p>
          <a:p>
            <a:pPr marL="158750" indent="0">
              <a:buNone/>
            </a:pPr>
            <a:br>
              <a:rPr lang="en-CA" dirty="0"/>
            </a:br>
            <a:endParaRPr dirty="0"/>
          </a:p>
          <a:p>
            <a:pPr marL="0" lvl="0" indent="0" algn="l" rtl="0">
              <a:lnSpc>
                <a:spcPct val="115000"/>
              </a:lnSpc>
              <a:spcBef>
                <a:spcPts val="0"/>
              </a:spcBef>
              <a:spcAft>
                <a:spcPts val="0"/>
              </a:spcAft>
              <a:buSzPts val="1100"/>
              <a:buNone/>
            </a:pPr>
            <a:r>
              <a:rPr lang="en" dirty="0"/>
              <a:t>________________________</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 dirty="0"/>
              <a:t>Note: “6 to 8 times” comes from a report by Blue Green Canada an alliance between Canadian </a:t>
            </a:r>
            <a:r>
              <a:rPr lang="en" dirty="0" err="1"/>
              <a:t>labour</a:t>
            </a:r>
            <a:r>
              <a:rPr lang="en" dirty="0"/>
              <a:t> unions, environmental and civil society organizations to advocate for working people and the environment by promoting solutions to environmental issues that have positive employment and economic impacts. </a:t>
            </a:r>
            <a:r>
              <a:rPr lang="en-CA" dirty="0"/>
              <a:t>https://</a:t>
            </a:r>
            <a:r>
              <a:rPr lang="en-CA" dirty="0" err="1"/>
              <a:t>bluegreencanada.ca</a:t>
            </a:r>
            <a:r>
              <a:rPr lang="en-CA" dirty="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0" name="Google Shape;60;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7D466"/>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2.png"/><Relationship Id="rId5" Type="http://schemas.microsoft.com/office/2018/10/relationships/comments" Target="../comments/modernComment_107_0.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microsoft.com/office/2018/10/relationships/comments" Target="../comments/modernComment_103_0.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microsoft.com/office/2018/10/relationships/comments" Target="../comments/modernComment_104_0.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png"/><Relationship Id="rId5" Type="http://schemas.microsoft.com/office/2018/10/relationships/comments" Target="../comments/modernComment_105_0.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microsoft.com/office/2018/10/relationships/comments" Target="../comments/modernComment_106_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descr="Screen Shot 2020-09-20 at 5.56.36 PM.png"/>
          <p:cNvPicPr preferRelativeResize="0"/>
          <p:nvPr/>
        </p:nvPicPr>
        <p:blipFill rotWithShape="1">
          <a:blip r:embed="rId3">
            <a:alphaModFix/>
          </a:blip>
          <a:srcRect/>
          <a:stretch/>
        </p:blipFill>
        <p:spPr>
          <a:xfrm>
            <a:off x="0" y="263378"/>
            <a:ext cx="9265250" cy="5190859"/>
          </a:xfrm>
          <a:prstGeom prst="rect">
            <a:avLst/>
          </a:prstGeom>
          <a:noFill/>
          <a:ln>
            <a:noFill/>
          </a:ln>
        </p:spPr>
      </p:pic>
      <p:sp>
        <p:nvSpPr>
          <p:cNvPr id="100" name="Google Shape;100;p25"/>
          <p:cNvSpPr/>
          <p:nvPr/>
        </p:nvSpPr>
        <p:spPr>
          <a:xfrm>
            <a:off x="514950" y="2156950"/>
            <a:ext cx="8114100" cy="1469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5"/>
          <p:cNvSpPr txBox="1">
            <a:spLocks noGrp="1"/>
          </p:cNvSpPr>
          <p:nvPr>
            <p:ph type="title"/>
          </p:nvPr>
        </p:nvSpPr>
        <p:spPr>
          <a:xfrm>
            <a:off x="236850" y="2261350"/>
            <a:ext cx="8520600" cy="126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sz="2900" b="1" dirty="0"/>
              <a:t>Navigating into the Future</a:t>
            </a:r>
            <a:endParaRPr sz="2500" b="1" dirty="0"/>
          </a:p>
          <a:p>
            <a:pPr marL="0" lvl="0" indent="0" algn="ctr" rtl="0">
              <a:lnSpc>
                <a:spcPct val="100000"/>
              </a:lnSpc>
              <a:spcBef>
                <a:spcPts val="0"/>
              </a:spcBef>
              <a:spcAft>
                <a:spcPts val="0"/>
              </a:spcAft>
              <a:buSzPts val="2800"/>
              <a:buNone/>
            </a:pPr>
            <a:r>
              <a:rPr lang="en" sz="2500" b="1" dirty="0"/>
              <a:t>Environment Committee Presentation</a:t>
            </a:r>
            <a:endParaRPr sz="25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5C5F8"/>
        </a:solidFill>
        <a:effectLst/>
      </p:bgPr>
    </p:bg>
    <p:spTree>
      <p:nvGrpSpPr>
        <p:cNvPr id="1" name="Shape 160"/>
        <p:cNvGrpSpPr/>
        <p:nvPr/>
      </p:nvGrpSpPr>
      <p:grpSpPr>
        <a:xfrm>
          <a:off x="0" y="0"/>
          <a:ext cx="0" cy="0"/>
          <a:chOff x="0" y="0"/>
          <a:chExt cx="0" cy="0"/>
        </a:xfrm>
      </p:grpSpPr>
      <p:sp>
        <p:nvSpPr>
          <p:cNvPr id="161" name="Google Shape;16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 do we make it happen?</a:t>
            </a:r>
            <a:endParaRPr b="1"/>
          </a:p>
        </p:txBody>
      </p:sp>
      <p:sp>
        <p:nvSpPr>
          <p:cNvPr id="162" name="Google Shape;162;p32"/>
          <p:cNvSpPr txBox="1">
            <a:spLocks noGrp="1"/>
          </p:cNvSpPr>
          <p:nvPr>
            <p:ph type="body" idx="1"/>
          </p:nvPr>
        </p:nvSpPr>
        <p:spPr>
          <a:xfrm>
            <a:off x="311700" y="1152475"/>
            <a:ext cx="4728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Call on provincial and federal governments to make long-term commitments to support a Just Transition that leaves no workers behind</a:t>
            </a:r>
            <a:endParaRPr sz="1400">
              <a:solidFill>
                <a:schemeClr val="dk1"/>
              </a:solidFill>
            </a:endParaRPr>
          </a:p>
          <a:p>
            <a:pPr marL="914400" lvl="1" indent="-317500" algn="l" rtl="0">
              <a:spcBef>
                <a:spcPts val="1000"/>
              </a:spcBef>
              <a:spcAft>
                <a:spcPts val="0"/>
              </a:spcAft>
              <a:buClr>
                <a:schemeClr val="dk1"/>
              </a:buClr>
              <a:buSzPts val="1400"/>
              <a:buChar char="○"/>
            </a:pPr>
            <a:r>
              <a:rPr lang="en">
                <a:solidFill>
                  <a:schemeClr val="dk1"/>
                </a:solidFill>
              </a:rPr>
              <a:t>Not corporate welfare for fossil fuel companies</a:t>
            </a:r>
            <a:endParaRPr sz="1400">
              <a:solidFill>
                <a:schemeClr val="dk1"/>
              </a:solidFill>
            </a:endParaRPr>
          </a:p>
          <a:p>
            <a:pPr marL="457200" lvl="0" indent="-317500" algn="l" rtl="0">
              <a:spcBef>
                <a:spcPts val="1000"/>
              </a:spcBef>
              <a:spcAft>
                <a:spcPts val="0"/>
              </a:spcAft>
              <a:buClr>
                <a:schemeClr val="dk1"/>
              </a:buClr>
              <a:buSzPts val="1400"/>
              <a:buChar char="●"/>
            </a:pPr>
            <a:r>
              <a:rPr lang="en" sz="1400">
                <a:solidFill>
                  <a:schemeClr val="dk1"/>
                </a:solidFill>
              </a:rPr>
              <a:t>What should the union do as an organization to implement principles of a Just Transition?</a:t>
            </a:r>
            <a:endParaRPr sz="1400">
              <a:solidFill>
                <a:schemeClr val="dk1"/>
              </a:solidFill>
            </a:endParaRPr>
          </a:p>
          <a:p>
            <a:pPr marL="914400" lvl="1" indent="-317500" algn="l" rtl="0">
              <a:spcBef>
                <a:spcPts val="1000"/>
              </a:spcBef>
              <a:spcAft>
                <a:spcPts val="0"/>
              </a:spcAft>
              <a:buClr>
                <a:schemeClr val="dk1"/>
              </a:buClr>
              <a:buSzPts val="1400"/>
              <a:buChar char="○"/>
            </a:pPr>
            <a:r>
              <a:rPr lang="en">
                <a:solidFill>
                  <a:schemeClr val="dk1"/>
                </a:solidFill>
              </a:rPr>
              <a:t>Facilitating conversations with workers about what the future could look like</a:t>
            </a:r>
            <a:endParaRPr>
              <a:solidFill>
                <a:schemeClr val="dk1"/>
              </a:solidFill>
            </a:endParaRPr>
          </a:p>
          <a:p>
            <a:pPr marL="914400" lvl="1" indent="-317500" algn="l" rtl="0">
              <a:spcBef>
                <a:spcPts val="1000"/>
              </a:spcBef>
              <a:spcAft>
                <a:spcPts val="0"/>
              </a:spcAft>
              <a:buClr>
                <a:schemeClr val="dk1"/>
              </a:buClr>
              <a:buSzPts val="1400"/>
              <a:buChar char="○"/>
            </a:pPr>
            <a:r>
              <a:rPr lang="en">
                <a:solidFill>
                  <a:schemeClr val="dk1"/>
                </a:solidFill>
              </a:rPr>
              <a:t>Advocating for public green jobs programs </a:t>
            </a:r>
            <a:endParaRPr>
              <a:solidFill>
                <a:schemeClr val="dk1"/>
              </a:solidFill>
            </a:endParaRPr>
          </a:p>
          <a:p>
            <a:pPr marL="914400" lvl="1" indent="-317500" algn="l" rtl="0">
              <a:spcBef>
                <a:spcPts val="1000"/>
              </a:spcBef>
              <a:spcAft>
                <a:spcPts val="1000"/>
              </a:spcAft>
              <a:buClr>
                <a:schemeClr val="dk1"/>
              </a:buClr>
              <a:buSzPts val="1400"/>
              <a:buChar char="○"/>
            </a:pPr>
            <a:r>
              <a:rPr lang="en">
                <a:solidFill>
                  <a:schemeClr val="dk1"/>
                </a:solidFill>
              </a:rPr>
              <a:t>Building solidarity with other unions</a:t>
            </a:r>
            <a:endParaRPr>
              <a:solidFill>
                <a:schemeClr val="dk1"/>
              </a:solidFill>
            </a:endParaRPr>
          </a:p>
        </p:txBody>
      </p:sp>
      <p:pic>
        <p:nvPicPr>
          <p:cNvPr id="163" name="Google Shape;163;p32" descr="Screen Shot 2020-09-25 at 5.32.07 PM.png"/>
          <p:cNvPicPr preferRelativeResize="0"/>
          <p:nvPr/>
        </p:nvPicPr>
        <p:blipFill rotWithShape="1">
          <a:blip r:embed="rId6">
            <a:alphaModFix/>
          </a:blip>
          <a:srcRect/>
          <a:stretch/>
        </p:blipFill>
        <p:spPr>
          <a:xfrm>
            <a:off x="5241976" y="288917"/>
            <a:ext cx="4728975" cy="5143501"/>
          </a:xfrm>
          <a:prstGeom prst="rect">
            <a:avLst/>
          </a:prstGeom>
          <a:noFill/>
          <a:ln>
            <a:noFill/>
          </a:ln>
        </p:spPr>
      </p:pic>
      <p:pic>
        <p:nvPicPr>
          <p:cNvPr id="2" name="SLIDE 10.wav">
            <a:hlinkClick r:id="" action="ppaction://media"/>
            <a:extLst>
              <a:ext uri="{FF2B5EF4-FFF2-40B4-BE49-F238E27FC236}">
                <a16:creationId xmlns:a16="http://schemas.microsoft.com/office/drawing/2014/main" id="{35EC623C-58C8-26EE-8628-2FFA247AD3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9500" y="38856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Shape 167"/>
        <p:cNvGrpSpPr/>
        <p:nvPr/>
      </p:nvGrpSpPr>
      <p:grpSpPr>
        <a:xfrm>
          <a:off x="0" y="0"/>
          <a:ext cx="0" cy="0"/>
          <a:chOff x="0" y="0"/>
          <a:chExt cx="0" cy="0"/>
        </a:xfrm>
      </p:grpSpPr>
      <p:pic>
        <p:nvPicPr>
          <p:cNvPr id="168" name="Google Shape;168;p33" descr="Screen Shot 2020-09-20 at 6.02.52 PM.png"/>
          <p:cNvPicPr preferRelativeResize="0"/>
          <p:nvPr/>
        </p:nvPicPr>
        <p:blipFill rotWithShape="1">
          <a:blip r:embed="rId5">
            <a:alphaModFix/>
          </a:blip>
          <a:srcRect t="-5160" b="5159"/>
          <a:stretch/>
        </p:blipFill>
        <p:spPr>
          <a:xfrm>
            <a:off x="-658008" y="788589"/>
            <a:ext cx="10570613" cy="4441374"/>
          </a:xfrm>
          <a:prstGeom prst="rect">
            <a:avLst/>
          </a:prstGeom>
          <a:noFill/>
          <a:ln>
            <a:noFill/>
          </a:ln>
        </p:spPr>
      </p:pic>
      <p:sp>
        <p:nvSpPr>
          <p:cNvPr id="169" name="Google Shape;169;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dirty="0"/>
          </a:p>
        </p:txBody>
      </p:sp>
      <p:sp>
        <p:nvSpPr>
          <p:cNvPr id="170" name="Google Shape;170;p33"/>
          <p:cNvSpPr txBox="1">
            <a:spLocks noGrp="1"/>
          </p:cNvSpPr>
          <p:nvPr>
            <p:ph type="title"/>
          </p:nvPr>
        </p:nvSpPr>
        <p:spPr>
          <a:xfrm>
            <a:off x="0" y="788589"/>
            <a:ext cx="9144000" cy="97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000" b="1"/>
              <a:t>Questions and Feedback</a:t>
            </a:r>
            <a:endParaRPr sz="4000" b="1"/>
          </a:p>
        </p:txBody>
      </p:sp>
      <p:pic>
        <p:nvPicPr>
          <p:cNvPr id="2" name="SLIDE 11.wav">
            <a:hlinkClick r:id="" action="ppaction://media"/>
            <a:extLst>
              <a:ext uri="{FF2B5EF4-FFF2-40B4-BE49-F238E27FC236}">
                <a16:creationId xmlns:a16="http://schemas.microsoft.com/office/drawing/2014/main" id="{7A6D82F5-71CF-5DE3-D17B-8B821150F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252" y="378266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b="1"/>
              <a:t>Objectives</a:t>
            </a:r>
            <a:endParaRPr sz="2300" b="1"/>
          </a:p>
        </p:txBody>
      </p:sp>
      <p:pic>
        <p:nvPicPr>
          <p:cNvPr id="107" name="Google Shape;107;p26" descr="Screen Shot 2020-09-20 at 6.02.52 PM.png"/>
          <p:cNvPicPr preferRelativeResize="0"/>
          <p:nvPr/>
        </p:nvPicPr>
        <p:blipFill rotWithShape="1">
          <a:blip r:embed="rId5">
            <a:alphaModFix/>
          </a:blip>
          <a:srcRect t="-5160" b="5159"/>
          <a:stretch/>
        </p:blipFill>
        <p:spPr>
          <a:xfrm>
            <a:off x="-177925" y="1219425"/>
            <a:ext cx="9545200" cy="4010551"/>
          </a:xfrm>
          <a:prstGeom prst="rect">
            <a:avLst/>
          </a:prstGeom>
          <a:noFill/>
          <a:ln>
            <a:noFill/>
          </a:ln>
        </p:spPr>
      </p:pic>
      <p:sp>
        <p:nvSpPr>
          <p:cNvPr id="108" name="Google Shape;10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dirty="0">
                <a:solidFill>
                  <a:schemeClr val="dk1"/>
                </a:solidFill>
              </a:rPr>
              <a:t>What are the connections between climate change and the </a:t>
            </a:r>
            <a:r>
              <a:rPr lang="en" dirty="0" err="1">
                <a:solidFill>
                  <a:schemeClr val="dk1"/>
                </a:solidFill>
              </a:rPr>
              <a:t>labour</a:t>
            </a:r>
            <a:r>
              <a:rPr lang="en" dirty="0">
                <a:solidFill>
                  <a:schemeClr val="dk1"/>
                </a:solidFill>
              </a:rPr>
              <a:t> movement?</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What is a Green New Deal and how can it help address the climate crisis?</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dirty="0">
                <a:solidFill>
                  <a:schemeClr val="dk1"/>
                </a:solidFill>
              </a:rPr>
              <a:t>How can AUPE get involved?</a:t>
            </a:r>
            <a:endParaRPr dirty="0">
              <a:solidFill>
                <a:schemeClr val="dk1"/>
              </a:solidFill>
            </a:endParaRPr>
          </a:p>
        </p:txBody>
      </p:sp>
      <p:pic>
        <p:nvPicPr>
          <p:cNvPr id="2" name="SLIDE 2.wav">
            <a:hlinkClick r:id="" action="ppaction://media"/>
            <a:extLst>
              <a:ext uri="{FF2B5EF4-FFF2-40B4-BE49-F238E27FC236}">
                <a16:creationId xmlns:a16="http://schemas.microsoft.com/office/drawing/2014/main" id="{6880046D-E888-AA78-1821-3DF840F82C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1920" y="41624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D466"/>
        </a:solidFill>
        <a:effectLst/>
      </p:bgPr>
    </p:bg>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5">
            <a:alphaModFix/>
          </a:blip>
          <a:srcRect/>
          <a:stretch/>
        </p:blipFill>
        <p:spPr>
          <a:xfrm>
            <a:off x="4232635" y="575035"/>
            <a:ext cx="4251489" cy="4025245"/>
          </a:xfrm>
          <a:prstGeom prst="rect">
            <a:avLst/>
          </a:prstGeom>
          <a:noFill/>
          <a:ln>
            <a:noFill/>
          </a:ln>
        </p:spPr>
      </p:pic>
      <p:sp>
        <p:nvSpPr>
          <p:cNvPr id="114" name="Google Shape;114;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b="1" dirty="0"/>
              <a:t>The Problems</a:t>
            </a:r>
            <a:endParaRPr sz="2300" b="1" dirty="0"/>
          </a:p>
        </p:txBody>
      </p:sp>
      <p:sp>
        <p:nvSpPr>
          <p:cNvPr id="115" name="Google Shape;115;p27"/>
          <p:cNvSpPr txBox="1">
            <a:spLocks noGrp="1"/>
          </p:cNvSpPr>
          <p:nvPr>
            <p:ph type="body" idx="1"/>
          </p:nvPr>
        </p:nvSpPr>
        <p:spPr>
          <a:xfrm>
            <a:off x="311700" y="1085201"/>
            <a:ext cx="3743400" cy="34164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 sz="1700" dirty="0">
                <a:solidFill>
                  <a:schemeClr val="dk1"/>
                </a:solidFill>
              </a:rPr>
              <a:t>Humans are </a:t>
            </a:r>
            <a:r>
              <a:rPr lang="en" sz="1700" b="1" dirty="0">
                <a:solidFill>
                  <a:schemeClr val="dk1"/>
                </a:solidFill>
              </a:rPr>
              <a:t>changing the climate</a:t>
            </a:r>
            <a:r>
              <a:rPr lang="en" sz="1700" dirty="0">
                <a:solidFill>
                  <a:schemeClr val="dk1"/>
                </a:solidFill>
              </a:rPr>
              <a:t> and the negative consequences are accelerating.</a:t>
            </a:r>
            <a:endParaRPr sz="1700" dirty="0">
              <a:solidFill>
                <a:schemeClr val="dk1"/>
              </a:solidFill>
            </a:endParaRPr>
          </a:p>
          <a:p>
            <a:pPr marL="457200" lvl="0" indent="-336550" algn="l" rtl="0">
              <a:lnSpc>
                <a:spcPct val="115000"/>
              </a:lnSpc>
              <a:spcBef>
                <a:spcPts val="1000"/>
              </a:spcBef>
              <a:spcAft>
                <a:spcPts val="0"/>
              </a:spcAft>
              <a:buClr>
                <a:schemeClr val="dk1"/>
              </a:buClr>
              <a:buSzPts val="1700"/>
              <a:buChar char="●"/>
            </a:pPr>
            <a:r>
              <a:rPr lang="en" sz="1700" dirty="0">
                <a:solidFill>
                  <a:schemeClr val="dk1"/>
                </a:solidFill>
              </a:rPr>
              <a:t>The </a:t>
            </a:r>
            <a:r>
              <a:rPr lang="en" sz="1700" b="1" dirty="0">
                <a:solidFill>
                  <a:schemeClr val="dk1"/>
                </a:solidFill>
              </a:rPr>
              <a:t>inequality</a:t>
            </a:r>
            <a:r>
              <a:rPr lang="en" sz="1700" dirty="0">
                <a:solidFill>
                  <a:schemeClr val="dk1"/>
                </a:solidFill>
              </a:rPr>
              <a:t> of our society is made worse by climate change, especially for those who are the most vulnerable.</a:t>
            </a:r>
            <a:endParaRPr sz="1700" dirty="0">
              <a:solidFill>
                <a:schemeClr val="dk1"/>
              </a:solidFill>
            </a:endParaRPr>
          </a:p>
        </p:txBody>
      </p:sp>
      <p:sp>
        <p:nvSpPr>
          <p:cNvPr id="116" name="Google Shape;116;p27"/>
          <p:cNvSpPr txBox="1"/>
          <p:nvPr/>
        </p:nvSpPr>
        <p:spPr>
          <a:xfrm>
            <a:off x="6170350" y="4073175"/>
            <a:ext cx="32616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800" b="0" i="0" u="none" strike="noStrike" cap="none">
                <a:solidFill>
                  <a:schemeClr val="dk2"/>
                </a:solidFill>
                <a:latin typeface="Arial"/>
                <a:ea typeface="Arial"/>
                <a:cs typeface="Arial"/>
                <a:sym typeface="Arial"/>
              </a:rPr>
              <a:t>Fort McMurray Wildfire, May 2016</a:t>
            </a:r>
            <a:endParaRPr sz="800" b="0" i="0" u="none" strike="noStrike" cap="none">
              <a:solidFill>
                <a:schemeClr val="dk2"/>
              </a:solidFill>
              <a:latin typeface="Arial"/>
              <a:ea typeface="Arial"/>
              <a:cs typeface="Arial"/>
              <a:sym typeface="Arial"/>
            </a:endParaRPr>
          </a:p>
        </p:txBody>
      </p:sp>
      <p:pic>
        <p:nvPicPr>
          <p:cNvPr id="2" name="SLIDE 3.wav">
            <a:hlinkClick r:id="" action="ppaction://media"/>
            <a:extLst>
              <a:ext uri="{FF2B5EF4-FFF2-40B4-BE49-F238E27FC236}">
                <a16:creationId xmlns:a16="http://schemas.microsoft.com/office/drawing/2014/main" id="{7472D9FE-2375-7EF1-BB61-0BEB099E1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6035" y="416206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FBF126-CA2C-A3C4-91EF-A43506D2A8CE}"/>
              </a:ext>
            </a:extLst>
          </p:cNvPr>
          <p:cNvSpPr>
            <a:spLocks noGrp="1"/>
          </p:cNvSpPr>
          <p:nvPr>
            <p:ph type="body" idx="2"/>
          </p:nvPr>
        </p:nvSpPr>
        <p:spPr>
          <a:xfrm>
            <a:off x="4939503" y="519562"/>
            <a:ext cx="3836998" cy="3525065"/>
          </a:xfrm>
        </p:spPr>
        <p:txBody>
          <a:bodyPr/>
          <a:lstStyle/>
          <a:p>
            <a:r>
              <a:rPr lang="en-CA" dirty="0">
                <a:solidFill>
                  <a:schemeClr val="dk1"/>
                </a:solidFill>
              </a:rPr>
              <a:t>We are putting more earth-warming gases into the atmosphere every year</a:t>
            </a:r>
          </a:p>
          <a:p>
            <a:r>
              <a:rPr lang="en-CA" sz="1800" dirty="0">
                <a:solidFill>
                  <a:schemeClr val="dk1"/>
                </a:solidFill>
              </a:rPr>
              <a:t>Most governments, corporations, and employers are </a:t>
            </a:r>
            <a:r>
              <a:rPr lang="en-CA" sz="1800" b="1" dirty="0">
                <a:solidFill>
                  <a:schemeClr val="dk1"/>
                </a:solidFill>
              </a:rPr>
              <a:t>not taking action</a:t>
            </a:r>
            <a:r>
              <a:rPr lang="en-CA" sz="1800" dirty="0">
                <a:solidFill>
                  <a:schemeClr val="dk1"/>
                </a:solidFill>
              </a:rPr>
              <a:t> fast enough or on the scale required to avoid a catastrophe.</a:t>
            </a:r>
          </a:p>
          <a:p>
            <a:endParaRPr lang="en-CA" sz="1800" dirty="0">
              <a:solidFill>
                <a:schemeClr val="dk1"/>
              </a:solidFill>
            </a:endParaRPr>
          </a:p>
          <a:p>
            <a:endParaRPr lang="en-CA" sz="1800" dirty="0">
              <a:solidFill>
                <a:schemeClr val="dk1"/>
              </a:solidFill>
            </a:endParaRPr>
          </a:p>
          <a:p>
            <a:endParaRPr lang="en-US" dirty="0"/>
          </a:p>
        </p:txBody>
      </p:sp>
      <p:sp>
        <p:nvSpPr>
          <p:cNvPr id="7" name="TextBox 6">
            <a:extLst>
              <a:ext uri="{FF2B5EF4-FFF2-40B4-BE49-F238E27FC236}">
                <a16:creationId xmlns:a16="http://schemas.microsoft.com/office/drawing/2014/main" id="{A1D1A3A5-A2FF-C575-6446-2457B7BC9897}"/>
              </a:ext>
            </a:extLst>
          </p:cNvPr>
          <p:cNvSpPr txBox="1"/>
          <p:nvPr/>
        </p:nvSpPr>
        <p:spPr>
          <a:xfrm>
            <a:off x="265500" y="373902"/>
            <a:ext cx="4045200" cy="446276"/>
          </a:xfrm>
          <a:prstGeom prst="rect">
            <a:avLst/>
          </a:prstGeom>
          <a:noFill/>
        </p:spPr>
        <p:txBody>
          <a:bodyPr wrap="square" rtlCol="0">
            <a:spAutoFit/>
          </a:bodyPr>
          <a:lstStyle/>
          <a:p>
            <a:r>
              <a:rPr lang="en" sz="2300" b="1" dirty="0"/>
              <a:t>The Problems</a:t>
            </a:r>
            <a:endParaRPr lang="en-US" sz="2300" dirty="0"/>
          </a:p>
        </p:txBody>
      </p:sp>
      <p:grpSp>
        <p:nvGrpSpPr>
          <p:cNvPr id="8" name="Google Shape;120;p27">
            <a:extLst>
              <a:ext uri="{FF2B5EF4-FFF2-40B4-BE49-F238E27FC236}">
                <a16:creationId xmlns:a16="http://schemas.microsoft.com/office/drawing/2014/main" id="{C3F00ADB-246B-F6E4-06CF-AEFD99E79A80}"/>
              </a:ext>
            </a:extLst>
          </p:cNvPr>
          <p:cNvGrpSpPr/>
          <p:nvPr/>
        </p:nvGrpSpPr>
        <p:grpSpPr>
          <a:xfrm>
            <a:off x="5137608" y="3458308"/>
            <a:ext cx="3638893" cy="1577528"/>
            <a:chOff x="6070547" y="3535932"/>
            <a:chExt cx="3342398" cy="1800173"/>
          </a:xfrm>
          <a:solidFill>
            <a:srgbClr val="FF0000"/>
          </a:solidFill>
        </p:grpSpPr>
        <p:pic>
          <p:nvPicPr>
            <p:cNvPr id="9" name="Google Shape;121;p27" descr="Text&#10;&#10;Description automatically generated">
              <a:extLst>
                <a:ext uri="{FF2B5EF4-FFF2-40B4-BE49-F238E27FC236}">
                  <a16:creationId xmlns:a16="http://schemas.microsoft.com/office/drawing/2014/main" id="{9C121660-2CB0-246D-C29D-23F54FD4852F}"/>
                </a:ext>
              </a:extLst>
            </p:cNvPr>
            <p:cNvPicPr preferRelativeResize="0"/>
            <p:nvPr/>
          </p:nvPicPr>
          <p:blipFill rotWithShape="1">
            <a:blip r:embed="rId5">
              <a:alphaModFix/>
            </a:blip>
            <a:srcRect/>
            <a:stretch/>
          </p:blipFill>
          <p:spPr>
            <a:xfrm>
              <a:off x="6070547" y="3535932"/>
              <a:ext cx="3342398" cy="1343249"/>
            </a:xfrm>
            <a:prstGeom prst="rect">
              <a:avLst/>
            </a:prstGeom>
            <a:solidFill>
              <a:srgbClr val="FF0000"/>
            </a:solidFill>
            <a:ln>
              <a:noFill/>
            </a:ln>
          </p:spPr>
        </p:pic>
        <p:sp>
          <p:nvSpPr>
            <p:cNvPr id="10" name="Google Shape;122;p27">
              <a:extLst>
                <a:ext uri="{FF2B5EF4-FFF2-40B4-BE49-F238E27FC236}">
                  <a16:creationId xmlns:a16="http://schemas.microsoft.com/office/drawing/2014/main" id="{92966338-311E-6102-843B-FBD48DBD99F0}"/>
                </a:ext>
              </a:extLst>
            </p:cNvPr>
            <p:cNvSpPr txBox="1"/>
            <p:nvPr/>
          </p:nvSpPr>
          <p:spPr>
            <a:xfrm>
              <a:off x="6660277" y="4879205"/>
              <a:ext cx="1655100" cy="45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00" b="0" i="0" u="none" strike="noStrike" cap="none">
                  <a:solidFill>
                    <a:srgbClr val="000000"/>
                  </a:solidFill>
                  <a:latin typeface="Arial"/>
                  <a:ea typeface="Arial"/>
                  <a:cs typeface="Arial"/>
                  <a:sym typeface="Arial"/>
                </a:rPr>
                <a:t>New York Times Jan 12, 2023</a:t>
              </a:r>
              <a:endParaRPr/>
            </a:p>
          </p:txBody>
        </p:sp>
      </p:grpSp>
      <p:graphicFrame>
        <p:nvGraphicFramePr>
          <p:cNvPr id="11" name="Chart 10">
            <a:extLst>
              <a:ext uri="{FF2B5EF4-FFF2-40B4-BE49-F238E27FC236}">
                <a16:creationId xmlns:a16="http://schemas.microsoft.com/office/drawing/2014/main" id="{0A50EC30-A6B0-83AF-33F6-3DF2BA1DB7E5}"/>
              </a:ext>
            </a:extLst>
          </p:cNvPr>
          <p:cNvGraphicFramePr>
            <a:graphicFrameLocks/>
          </p:cNvGraphicFramePr>
          <p:nvPr>
            <p:extLst>
              <p:ext uri="{D42A27DB-BD31-4B8C-83A1-F6EECF244321}">
                <p14:modId xmlns:p14="http://schemas.microsoft.com/office/powerpoint/2010/main" val="2845145184"/>
              </p:ext>
            </p:extLst>
          </p:nvPr>
        </p:nvGraphicFramePr>
        <p:xfrm>
          <a:off x="196850" y="820178"/>
          <a:ext cx="4234474" cy="408837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69EFC268-41C8-9B7F-77D4-FA0132C35BFC}"/>
              </a:ext>
            </a:extLst>
          </p:cNvPr>
          <p:cNvSpPr txBox="1"/>
          <p:nvPr/>
        </p:nvSpPr>
        <p:spPr>
          <a:xfrm>
            <a:off x="1193706" y="1982012"/>
            <a:ext cx="2071604" cy="600164"/>
          </a:xfrm>
          <a:prstGeom prst="rect">
            <a:avLst/>
          </a:prstGeom>
          <a:noFill/>
        </p:spPr>
        <p:txBody>
          <a:bodyPr wrap="square" rtlCol="0">
            <a:spAutoFit/>
          </a:bodyPr>
          <a:lstStyle/>
          <a:p>
            <a:r>
              <a:rPr lang="en-US" sz="1100" i="1" dirty="0">
                <a:solidFill>
                  <a:schemeClr val="bg2"/>
                </a:solidFill>
              </a:rPr>
              <a:t>Scientists warn US President Lyndon Johnson about global warming</a:t>
            </a:r>
          </a:p>
        </p:txBody>
      </p:sp>
      <p:cxnSp>
        <p:nvCxnSpPr>
          <p:cNvPr id="16" name="Straight Connector 15">
            <a:extLst>
              <a:ext uri="{FF2B5EF4-FFF2-40B4-BE49-F238E27FC236}">
                <a16:creationId xmlns:a16="http://schemas.microsoft.com/office/drawing/2014/main" id="{6F8487BA-8F54-DB4F-53D0-FBDA1A8F5063}"/>
              </a:ext>
            </a:extLst>
          </p:cNvPr>
          <p:cNvCxnSpPr>
            <a:cxnSpLocks/>
          </p:cNvCxnSpPr>
          <p:nvPr/>
        </p:nvCxnSpPr>
        <p:spPr>
          <a:xfrm>
            <a:off x="2979140" y="2818256"/>
            <a:ext cx="0" cy="679939"/>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C81D0125-BA4A-B483-CCDD-DD66D199C87D}"/>
              </a:ext>
            </a:extLst>
          </p:cNvPr>
          <p:cNvSpPr txBox="1"/>
          <p:nvPr/>
        </p:nvSpPr>
        <p:spPr>
          <a:xfrm>
            <a:off x="2603877" y="3549513"/>
            <a:ext cx="750526" cy="261610"/>
          </a:xfrm>
          <a:prstGeom prst="rect">
            <a:avLst/>
          </a:prstGeom>
          <a:noFill/>
        </p:spPr>
        <p:txBody>
          <a:bodyPr wrap="none" rtlCol="0">
            <a:spAutoFit/>
          </a:bodyPr>
          <a:lstStyle/>
          <a:p>
            <a:r>
              <a:rPr lang="en-US" sz="1100" i="1" dirty="0">
                <a:solidFill>
                  <a:schemeClr val="bg2"/>
                </a:solidFill>
              </a:rPr>
              <a:t>Oil Crisis</a:t>
            </a:r>
          </a:p>
        </p:txBody>
      </p:sp>
      <p:sp>
        <p:nvSpPr>
          <p:cNvPr id="20" name="TextBox 19">
            <a:extLst>
              <a:ext uri="{FF2B5EF4-FFF2-40B4-BE49-F238E27FC236}">
                <a16:creationId xmlns:a16="http://schemas.microsoft.com/office/drawing/2014/main" id="{0E6F72D2-5FE4-BA51-6C7E-6C25AF1CB19E}"/>
              </a:ext>
            </a:extLst>
          </p:cNvPr>
          <p:cNvSpPr txBox="1"/>
          <p:nvPr/>
        </p:nvSpPr>
        <p:spPr>
          <a:xfrm>
            <a:off x="2543229" y="1465980"/>
            <a:ext cx="1699501" cy="261610"/>
          </a:xfrm>
          <a:prstGeom prst="rect">
            <a:avLst/>
          </a:prstGeom>
          <a:noFill/>
        </p:spPr>
        <p:txBody>
          <a:bodyPr wrap="square" rtlCol="0">
            <a:spAutoFit/>
          </a:bodyPr>
          <a:lstStyle/>
          <a:p>
            <a:r>
              <a:rPr lang="en-US" sz="1100" i="1" dirty="0">
                <a:solidFill>
                  <a:schemeClr val="bg2"/>
                </a:solidFill>
              </a:rPr>
              <a:t>Kyoto Protocol</a:t>
            </a:r>
          </a:p>
        </p:txBody>
      </p:sp>
      <p:sp>
        <p:nvSpPr>
          <p:cNvPr id="21" name="TextBox 20">
            <a:extLst>
              <a:ext uri="{FF2B5EF4-FFF2-40B4-BE49-F238E27FC236}">
                <a16:creationId xmlns:a16="http://schemas.microsoft.com/office/drawing/2014/main" id="{A8D7102A-C7E4-C712-E75E-F5A4692AD59B}"/>
              </a:ext>
            </a:extLst>
          </p:cNvPr>
          <p:cNvSpPr txBox="1"/>
          <p:nvPr/>
        </p:nvSpPr>
        <p:spPr>
          <a:xfrm>
            <a:off x="3323902" y="2512170"/>
            <a:ext cx="1166014" cy="430887"/>
          </a:xfrm>
          <a:prstGeom prst="rect">
            <a:avLst/>
          </a:prstGeom>
          <a:noFill/>
        </p:spPr>
        <p:txBody>
          <a:bodyPr wrap="square" rtlCol="0">
            <a:spAutoFit/>
          </a:bodyPr>
          <a:lstStyle/>
          <a:p>
            <a:r>
              <a:rPr lang="en-US" sz="1100" i="1" dirty="0">
                <a:solidFill>
                  <a:schemeClr val="bg2"/>
                </a:solidFill>
              </a:rPr>
              <a:t>Global financial crisis</a:t>
            </a:r>
          </a:p>
        </p:txBody>
      </p:sp>
      <p:sp>
        <p:nvSpPr>
          <p:cNvPr id="22" name="TextBox 21">
            <a:extLst>
              <a:ext uri="{FF2B5EF4-FFF2-40B4-BE49-F238E27FC236}">
                <a16:creationId xmlns:a16="http://schemas.microsoft.com/office/drawing/2014/main" id="{4309DDE8-5177-3042-9382-CECCC2CB2460}"/>
              </a:ext>
            </a:extLst>
          </p:cNvPr>
          <p:cNvSpPr txBox="1"/>
          <p:nvPr/>
        </p:nvSpPr>
        <p:spPr>
          <a:xfrm>
            <a:off x="3773489" y="1950728"/>
            <a:ext cx="1166014" cy="430887"/>
          </a:xfrm>
          <a:prstGeom prst="rect">
            <a:avLst/>
          </a:prstGeom>
          <a:noFill/>
        </p:spPr>
        <p:txBody>
          <a:bodyPr wrap="square" rtlCol="0">
            <a:spAutoFit/>
          </a:bodyPr>
          <a:lstStyle/>
          <a:p>
            <a:r>
              <a:rPr lang="en-US" sz="1100" i="1" dirty="0">
                <a:solidFill>
                  <a:schemeClr val="bg2"/>
                </a:solidFill>
              </a:rPr>
              <a:t>Covid pandemic</a:t>
            </a:r>
          </a:p>
        </p:txBody>
      </p:sp>
      <p:sp>
        <p:nvSpPr>
          <p:cNvPr id="23" name="TextBox 22">
            <a:extLst>
              <a:ext uri="{FF2B5EF4-FFF2-40B4-BE49-F238E27FC236}">
                <a16:creationId xmlns:a16="http://schemas.microsoft.com/office/drawing/2014/main" id="{1FAB6D17-1A54-6A11-06B7-446B915A149F}"/>
              </a:ext>
            </a:extLst>
          </p:cNvPr>
          <p:cNvSpPr txBox="1"/>
          <p:nvPr/>
        </p:nvSpPr>
        <p:spPr>
          <a:xfrm>
            <a:off x="157904" y="2818256"/>
            <a:ext cx="2071604" cy="600164"/>
          </a:xfrm>
          <a:prstGeom prst="rect">
            <a:avLst/>
          </a:prstGeom>
          <a:noFill/>
        </p:spPr>
        <p:txBody>
          <a:bodyPr wrap="square" rtlCol="0">
            <a:spAutoFit/>
          </a:bodyPr>
          <a:lstStyle/>
          <a:p>
            <a:r>
              <a:rPr lang="en-US" sz="1100" i="1" dirty="0">
                <a:solidFill>
                  <a:schemeClr val="bg2"/>
                </a:solidFill>
              </a:rPr>
              <a:t>Svante Arrhenius writes first paper on CO</a:t>
            </a:r>
            <a:r>
              <a:rPr lang="en-US" sz="1100" i="1" baseline="-25000" dirty="0">
                <a:solidFill>
                  <a:schemeClr val="bg2"/>
                </a:solidFill>
              </a:rPr>
              <a:t>2</a:t>
            </a:r>
            <a:r>
              <a:rPr lang="en-US" sz="1100" i="1" dirty="0">
                <a:solidFill>
                  <a:schemeClr val="bg2"/>
                </a:solidFill>
              </a:rPr>
              <a:t>’s effect on Earth temperature</a:t>
            </a:r>
          </a:p>
        </p:txBody>
      </p:sp>
      <p:sp>
        <p:nvSpPr>
          <p:cNvPr id="24" name="TextBox 23">
            <a:extLst>
              <a:ext uri="{FF2B5EF4-FFF2-40B4-BE49-F238E27FC236}">
                <a16:creationId xmlns:a16="http://schemas.microsoft.com/office/drawing/2014/main" id="{06EF5D6F-4CD9-E783-5ABD-BC8FD83DBF20}"/>
              </a:ext>
            </a:extLst>
          </p:cNvPr>
          <p:cNvSpPr txBox="1"/>
          <p:nvPr/>
        </p:nvSpPr>
        <p:spPr>
          <a:xfrm>
            <a:off x="2366678" y="4895785"/>
            <a:ext cx="2190023" cy="261610"/>
          </a:xfrm>
          <a:prstGeom prst="rect">
            <a:avLst/>
          </a:prstGeom>
          <a:noFill/>
        </p:spPr>
        <p:txBody>
          <a:bodyPr wrap="none" rtlCol="0">
            <a:spAutoFit/>
          </a:bodyPr>
          <a:lstStyle/>
          <a:p>
            <a:r>
              <a:rPr lang="en-US" sz="1100" dirty="0">
                <a:solidFill>
                  <a:schemeClr val="bg2"/>
                </a:solidFill>
              </a:rPr>
              <a:t>Data source: </a:t>
            </a:r>
            <a:r>
              <a:rPr lang="en-US" sz="1100" dirty="0" err="1">
                <a:solidFill>
                  <a:schemeClr val="bg2"/>
                </a:solidFill>
              </a:rPr>
              <a:t>ourworldindata.org</a:t>
            </a:r>
            <a:endParaRPr lang="en-US" sz="1100" dirty="0">
              <a:solidFill>
                <a:schemeClr val="bg2"/>
              </a:solidFill>
            </a:endParaRPr>
          </a:p>
        </p:txBody>
      </p:sp>
      <p:pic>
        <p:nvPicPr>
          <p:cNvPr id="2" name="SLIDE 4.wav">
            <a:hlinkClick r:id="" action="ppaction://media"/>
            <a:extLst>
              <a:ext uri="{FF2B5EF4-FFF2-40B4-BE49-F238E27FC236}">
                <a16:creationId xmlns:a16="http://schemas.microsoft.com/office/drawing/2014/main" id="{A10F07C1-7FF4-4CAD-0A49-C491B03C5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3701" y="4197481"/>
            <a:ext cx="812800" cy="812800"/>
          </a:xfrm>
          <a:prstGeom prst="rect">
            <a:avLst/>
          </a:prstGeom>
        </p:spPr>
      </p:pic>
    </p:spTree>
    <p:extLst>
      <p:ext uri="{BB962C8B-B14F-4D97-AF65-F5344CB8AC3E}">
        <p14:creationId xmlns:p14="http://schemas.microsoft.com/office/powerpoint/2010/main" val="23474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BE377E-F5A9-75D2-4163-F33D73775982}"/>
              </a:ext>
            </a:extLst>
          </p:cNvPr>
          <p:cNvSpPr>
            <a:spLocks noGrp="1"/>
          </p:cNvSpPr>
          <p:nvPr>
            <p:ph type="title"/>
          </p:nvPr>
        </p:nvSpPr>
        <p:spPr>
          <a:xfrm>
            <a:off x="159301" y="562863"/>
            <a:ext cx="4045200" cy="383342"/>
          </a:xfrm>
        </p:spPr>
        <p:txBody>
          <a:bodyPr/>
          <a:lstStyle/>
          <a:p>
            <a:pPr algn="l"/>
            <a:r>
              <a:rPr lang="en" sz="2400" b="1" dirty="0"/>
              <a:t>The </a:t>
            </a:r>
            <a:r>
              <a:rPr lang="en" sz="2300" b="1" dirty="0"/>
              <a:t>Problems</a:t>
            </a:r>
            <a:endParaRPr lang="en-US" sz="2300" dirty="0"/>
          </a:p>
        </p:txBody>
      </p:sp>
      <p:sp>
        <p:nvSpPr>
          <p:cNvPr id="5" name="Subtitle 4">
            <a:extLst>
              <a:ext uri="{FF2B5EF4-FFF2-40B4-BE49-F238E27FC236}">
                <a16:creationId xmlns:a16="http://schemas.microsoft.com/office/drawing/2014/main" id="{C4D0DFA4-1927-B07C-903A-3C1FD3A13C49}"/>
              </a:ext>
            </a:extLst>
          </p:cNvPr>
          <p:cNvSpPr>
            <a:spLocks noGrp="1"/>
          </p:cNvSpPr>
          <p:nvPr>
            <p:ph type="subTitle" idx="1"/>
          </p:nvPr>
        </p:nvSpPr>
        <p:spPr>
          <a:xfrm>
            <a:off x="249618" y="1096761"/>
            <a:ext cx="4045200" cy="1235100"/>
          </a:xfrm>
        </p:spPr>
        <p:txBody>
          <a:bodyPr/>
          <a:lstStyle/>
          <a:p>
            <a:pPr algn="l">
              <a:buFont typeface="Arial" panose="020B0604020202020204" pitchFamily="34" charset="0"/>
              <a:buChar char="•"/>
            </a:pPr>
            <a:r>
              <a:rPr lang="en-US" sz="1700" dirty="0"/>
              <a:t>Natural disasters such as fires, floods, and drought are already increasing</a:t>
            </a:r>
          </a:p>
          <a:p>
            <a:pPr marL="114300" indent="0" algn="l"/>
            <a:endParaRPr lang="en-US" sz="1700" dirty="0"/>
          </a:p>
          <a:p>
            <a:pPr algn="l">
              <a:buFont typeface="Arial" panose="020B0604020202020204" pitchFamily="34" charset="0"/>
              <a:buChar char="•"/>
            </a:pPr>
            <a:r>
              <a:rPr lang="en-US" sz="1700" dirty="0"/>
              <a:t>Food is harder to grow and ship, making it more expensive and contributing to inflation</a:t>
            </a:r>
          </a:p>
          <a:p>
            <a:pPr marL="114300" indent="0" algn="l"/>
            <a:endParaRPr lang="en-US" sz="1700" dirty="0"/>
          </a:p>
          <a:p>
            <a:pPr algn="l">
              <a:buFont typeface="Arial" panose="020B0604020202020204" pitchFamily="34" charset="0"/>
              <a:buChar char="•"/>
            </a:pPr>
            <a:r>
              <a:rPr lang="en-US" sz="1700" dirty="0"/>
              <a:t>This inflation will quickly overtake the cost to build the Just Transition</a:t>
            </a:r>
          </a:p>
        </p:txBody>
      </p:sp>
      <p:sp>
        <p:nvSpPr>
          <p:cNvPr id="6" name="Text Placeholder 5">
            <a:extLst>
              <a:ext uri="{FF2B5EF4-FFF2-40B4-BE49-F238E27FC236}">
                <a16:creationId xmlns:a16="http://schemas.microsoft.com/office/drawing/2014/main" id="{B8DF4763-FDD1-1D35-6E8E-10F4A1550B85}"/>
              </a:ext>
            </a:extLst>
          </p:cNvPr>
          <p:cNvSpPr>
            <a:spLocks noGrp="1"/>
          </p:cNvSpPr>
          <p:nvPr>
            <p:ph type="body" idx="2"/>
          </p:nvPr>
        </p:nvSpPr>
        <p:spPr>
          <a:xfrm>
            <a:off x="4939500" y="724075"/>
            <a:ext cx="3837000" cy="990236"/>
          </a:xfrm>
        </p:spPr>
        <p:txBody>
          <a:bodyPr/>
          <a:lstStyle/>
          <a:p>
            <a:pPr marL="114300" indent="0">
              <a:buNone/>
            </a:pPr>
            <a:r>
              <a:rPr lang="en-CA" b="0" i="0" dirty="0">
                <a:solidFill>
                  <a:srgbClr val="000000"/>
                </a:solidFill>
                <a:effectLst/>
                <a:latin typeface="Times" pitchFamily="2" charset="0"/>
              </a:rPr>
              <a:t>  </a:t>
            </a:r>
            <a:endParaRPr lang="en-US" dirty="0"/>
          </a:p>
        </p:txBody>
      </p:sp>
      <p:grpSp>
        <p:nvGrpSpPr>
          <p:cNvPr id="7" name="Google Shape;117;p27">
            <a:extLst>
              <a:ext uri="{FF2B5EF4-FFF2-40B4-BE49-F238E27FC236}">
                <a16:creationId xmlns:a16="http://schemas.microsoft.com/office/drawing/2014/main" id="{C195852B-CF4E-DEE9-B0C1-B81C47F801DC}"/>
              </a:ext>
            </a:extLst>
          </p:cNvPr>
          <p:cNvGrpSpPr/>
          <p:nvPr/>
        </p:nvGrpSpPr>
        <p:grpSpPr>
          <a:xfrm>
            <a:off x="4204501" y="2069320"/>
            <a:ext cx="4728424" cy="502430"/>
            <a:chOff x="3914708" y="2174138"/>
            <a:chExt cx="4728424" cy="502430"/>
          </a:xfrm>
        </p:grpSpPr>
        <p:pic>
          <p:nvPicPr>
            <p:cNvPr id="8" name="Google Shape;118;p27">
              <a:extLst>
                <a:ext uri="{FF2B5EF4-FFF2-40B4-BE49-F238E27FC236}">
                  <a16:creationId xmlns:a16="http://schemas.microsoft.com/office/drawing/2014/main" id="{50E70331-D173-1067-F1CB-B3553ED68E4C}"/>
                </a:ext>
              </a:extLst>
            </p:cNvPr>
            <p:cNvPicPr preferRelativeResize="0"/>
            <p:nvPr/>
          </p:nvPicPr>
          <p:blipFill rotWithShape="1">
            <a:blip r:embed="rId5">
              <a:alphaModFix/>
            </a:blip>
            <a:srcRect/>
            <a:stretch/>
          </p:blipFill>
          <p:spPr>
            <a:xfrm>
              <a:off x="3914708" y="2174138"/>
              <a:ext cx="4728424" cy="502430"/>
            </a:xfrm>
            <a:prstGeom prst="rect">
              <a:avLst/>
            </a:prstGeom>
            <a:noFill/>
            <a:ln>
              <a:noFill/>
            </a:ln>
          </p:spPr>
        </p:pic>
        <p:sp>
          <p:nvSpPr>
            <p:cNvPr id="9" name="Google Shape;119;p27">
              <a:extLst>
                <a:ext uri="{FF2B5EF4-FFF2-40B4-BE49-F238E27FC236}">
                  <a16:creationId xmlns:a16="http://schemas.microsoft.com/office/drawing/2014/main" id="{7A3913C8-301E-C7F6-6C6C-E5B0593D00F8}"/>
                </a:ext>
              </a:extLst>
            </p:cNvPr>
            <p:cNvSpPr txBox="1"/>
            <p:nvPr/>
          </p:nvSpPr>
          <p:spPr>
            <a:xfrm>
              <a:off x="6656440" y="2461168"/>
              <a:ext cx="1390200" cy="2154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000000"/>
                  </a:solidFill>
                  <a:latin typeface="Arial"/>
                  <a:ea typeface="Arial"/>
                  <a:cs typeface="Arial"/>
                  <a:sym typeface="Arial"/>
                </a:rPr>
                <a:t>Global News Oct 26, 2022</a:t>
              </a:r>
              <a:endParaRPr dirty="0"/>
            </a:p>
          </p:txBody>
        </p:sp>
      </p:grpSp>
      <p:grpSp>
        <p:nvGrpSpPr>
          <p:cNvPr id="10" name="Google Shape;124;p27">
            <a:extLst>
              <a:ext uri="{FF2B5EF4-FFF2-40B4-BE49-F238E27FC236}">
                <a16:creationId xmlns:a16="http://schemas.microsoft.com/office/drawing/2014/main" id="{B17B9F83-1301-ED4E-B724-7139B5F9515A}"/>
              </a:ext>
            </a:extLst>
          </p:cNvPr>
          <p:cNvGrpSpPr/>
          <p:nvPr/>
        </p:nvGrpSpPr>
        <p:grpSpPr>
          <a:xfrm>
            <a:off x="330010" y="3938845"/>
            <a:ext cx="3874492" cy="1235100"/>
            <a:chOff x="6583462" y="872350"/>
            <a:chExt cx="2435388" cy="1004650"/>
          </a:xfrm>
        </p:grpSpPr>
        <p:pic>
          <p:nvPicPr>
            <p:cNvPr id="11" name="Google Shape;125;p27">
              <a:extLst>
                <a:ext uri="{FF2B5EF4-FFF2-40B4-BE49-F238E27FC236}">
                  <a16:creationId xmlns:a16="http://schemas.microsoft.com/office/drawing/2014/main" id="{ECEC4AE3-2078-75AB-59A6-A1D1C3A5D37C}"/>
                </a:ext>
              </a:extLst>
            </p:cNvPr>
            <p:cNvPicPr preferRelativeResize="0"/>
            <p:nvPr/>
          </p:nvPicPr>
          <p:blipFill>
            <a:blip r:embed="rId6">
              <a:alphaModFix/>
            </a:blip>
            <a:stretch>
              <a:fillRect/>
            </a:stretch>
          </p:blipFill>
          <p:spPr>
            <a:xfrm>
              <a:off x="6583462" y="872350"/>
              <a:ext cx="2435376" cy="967700"/>
            </a:xfrm>
            <a:prstGeom prst="rect">
              <a:avLst/>
            </a:prstGeom>
            <a:noFill/>
            <a:ln>
              <a:noFill/>
            </a:ln>
          </p:spPr>
        </p:pic>
        <p:sp>
          <p:nvSpPr>
            <p:cNvPr id="12" name="Google Shape;126;p27">
              <a:extLst>
                <a:ext uri="{FF2B5EF4-FFF2-40B4-BE49-F238E27FC236}">
                  <a16:creationId xmlns:a16="http://schemas.microsoft.com/office/drawing/2014/main" id="{E078D7E2-05DD-F111-E30B-66491E4E1EB0}"/>
                </a:ext>
              </a:extLst>
            </p:cNvPr>
            <p:cNvSpPr txBox="1"/>
            <p:nvPr/>
          </p:nvSpPr>
          <p:spPr>
            <a:xfrm>
              <a:off x="7661050" y="1569200"/>
              <a:ext cx="135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CBC News June 7, 2022</a:t>
              </a:r>
              <a:endParaRPr sz="800"/>
            </a:p>
          </p:txBody>
        </p:sp>
      </p:grpSp>
      <p:sp>
        <p:nvSpPr>
          <p:cNvPr id="13" name="TextBox 12">
            <a:extLst>
              <a:ext uri="{FF2B5EF4-FFF2-40B4-BE49-F238E27FC236}">
                <a16:creationId xmlns:a16="http://schemas.microsoft.com/office/drawing/2014/main" id="{5BE554EE-2489-4E5D-DED9-007FAAF8885F}"/>
              </a:ext>
            </a:extLst>
          </p:cNvPr>
          <p:cNvSpPr txBox="1"/>
          <p:nvPr/>
        </p:nvSpPr>
        <p:spPr>
          <a:xfrm>
            <a:off x="4703509" y="452427"/>
            <a:ext cx="4190873" cy="1261884"/>
          </a:xfrm>
          <a:prstGeom prst="rect">
            <a:avLst/>
          </a:prstGeom>
          <a:solidFill>
            <a:schemeClr val="accent4">
              <a:lumMod val="40000"/>
              <a:lumOff val="60000"/>
            </a:schemeClr>
          </a:solidFill>
        </p:spPr>
        <p:txBody>
          <a:bodyPr wrap="square" rtlCol="0">
            <a:spAutoFit/>
          </a:bodyPr>
          <a:lstStyle/>
          <a:p>
            <a:r>
              <a:rPr lang="en-US" b="1" dirty="0"/>
              <a:t>California Storms Have Farmers Rushing to Avoid Crop Shortfall</a:t>
            </a:r>
          </a:p>
          <a:p>
            <a:pPr marL="285750" indent="-285750">
              <a:buFont typeface="Arial" panose="020B0604020202020204" pitchFamily="34" charset="0"/>
              <a:buChar char="•"/>
            </a:pPr>
            <a:r>
              <a:rPr lang="en-US" sz="1200" dirty="0"/>
              <a:t>Storms estimated to cause more than 1 Billion in farm damages.</a:t>
            </a:r>
          </a:p>
          <a:p>
            <a:pPr marL="285750" indent="-285750">
              <a:buFont typeface="Arial" panose="020B0604020202020204" pitchFamily="34" charset="0"/>
              <a:buChar char="•"/>
            </a:pPr>
            <a:r>
              <a:rPr lang="en-US" sz="1200" dirty="0"/>
              <a:t>Reduced crop supply expected to push US produce higher                          </a:t>
            </a:r>
            <a:r>
              <a:rPr lang="en-US" sz="1000" dirty="0"/>
              <a:t>Bloomberg Jan.27, 2023</a:t>
            </a:r>
            <a:endParaRPr lang="en-US" sz="1200" dirty="0"/>
          </a:p>
        </p:txBody>
      </p:sp>
      <p:sp>
        <p:nvSpPr>
          <p:cNvPr id="14" name="TextBox 13">
            <a:extLst>
              <a:ext uri="{FF2B5EF4-FFF2-40B4-BE49-F238E27FC236}">
                <a16:creationId xmlns:a16="http://schemas.microsoft.com/office/drawing/2014/main" id="{6D57407B-3D53-86D2-7C8E-25202C691FE1}"/>
              </a:ext>
            </a:extLst>
          </p:cNvPr>
          <p:cNvSpPr txBox="1"/>
          <p:nvPr/>
        </p:nvSpPr>
        <p:spPr>
          <a:xfrm>
            <a:off x="4845377" y="2997724"/>
            <a:ext cx="3836710" cy="830997"/>
          </a:xfrm>
          <a:prstGeom prst="rect">
            <a:avLst/>
          </a:prstGeom>
          <a:solidFill>
            <a:srgbClr val="FFC000"/>
          </a:solidFill>
        </p:spPr>
        <p:txBody>
          <a:bodyPr wrap="square" rtlCol="0">
            <a:spAutoFit/>
          </a:bodyPr>
          <a:lstStyle/>
          <a:p>
            <a:pPr algn="ctr"/>
            <a:r>
              <a:rPr lang="en-US" dirty="0"/>
              <a:t>Why US vegetable prices have skyrocketed in the past year</a:t>
            </a:r>
          </a:p>
          <a:p>
            <a:pPr algn="ctr"/>
            <a:r>
              <a:rPr lang="en-US" sz="1000" dirty="0"/>
              <a:t>Climate change-induced storms and drought have damaged crop  yields across the western states.</a:t>
            </a:r>
          </a:p>
        </p:txBody>
      </p:sp>
      <p:pic>
        <p:nvPicPr>
          <p:cNvPr id="2" name="SLIDE 5.wav">
            <a:hlinkClick r:id="" action="ppaction://media"/>
            <a:extLst>
              <a:ext uri="{FF2B5EF4-FFF2-40B4-BE49-F238E27FC236}">
                <a16:creationId xmlns:a16="http://schemas.microsoft.com/office/drawing/2014/main" id="{E2532AE3-40AA-6DC0-6408-6A844CFF22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3700" y="4171943"/>
            <a:ext cx="812800" cy="812800"/>
          </a:xfrm>
          <a:prstGeom prst="rect">
            <a:avLst/>
          </a:prstGeom>
        </p:spPr>
      </p:pic>
    </p:spTree>
    <p:extLst>
      <p:ext uri="{BB962C8B-B14F-4D97-AF65-F5344CB8AC3E}">
        <p14:creationId xmlns:p14="http://schemas.microsoft.com/office/powerpoint/2010/main" val="9953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5C5F8"/>
        </a:solidFill>
        <a:effectLst/>
      </p:bgPr>
    </p:bg>
    <p:spTree>
      <p:nvGrpSpPr>
        <p:cNvPr id="1" name="Shape 130"/>
        <p:cNvGrpSpPr/>
        <p:nvPr/>
      </p:nvGrpSpPr>
      <p:grpSpPr>
        <a:xfrm>
          <a:off x="0" y="0"/>
          <a:ext cx="0" cy="0"/>
          <a:chOff x="0" y="0"/>
          <a:chExt cx="0" cy="0"/>
        </a:xfrm>
      </p:grpSpPr>
      <p:sp>
        <p:nvSpPr>
          <p:cNvPr id="131" name="Google Shape;131;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b="1"/>
              <a:t>The Solution</a:t>
            </a:r>
            <a:endParaRPr sz="2300" b="1"/>
          </a:p>
        </p:txBody>
      </p:sp>
      <p:sp>
        <p:nvSpPr>
          <p:cNvPr id="132" name="Google Shape;132;p28"/>
          <p:cNvSpPr txBox="1">
            <a:spLocks noGrp="1"/>
          </p:cNvSpPr>
          <p:nvPr>
            <p:ph type="body" idx="1"/>
          </p:nvPr>
        </p:nvSpPr>
        <p:spPr>
          <a:xfrm>
            <a:off x="311700" y="1152475"/>
            <a:ext cx="4118100" cy="34164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We need a </a:t>
            </a:r>
            <a:r>
              <a:rPr lang="en" sz="1700" b="1">
                <a:solidFill>
                  <a:schemeClr val="dk1"/>
                </a:solidFill>
              </a:rPr>
              <a:t>bold and ambitious vision</a:t>
            </a:r>
            <a:r>
              <a:rPr lang="en" sz="1700">
                <a:solidFill>
                  <a:schemeClr val="dk1"/>
                </a:solidFill>
              </a:rPr>
              <a:t> at the scale and scope required to address the climate crisis.</a:t>
            </a:r>
            <a:endParaRPr sz="1700">
              <a:solidFill>
                <a:schemeClr val="dk1"/>
              </a:solidFill>
            </a:endParaRPr>
          </a:p>
          <a:p>
            <a:pPr marL="457200" lvl="0" indent="-336550" algn="l" rtl="0">
              <a:lnSpc>
                <a:spcPct val="115000"/>
              </a:lnSpc>
              <a:spcBef>
                <a:spcPts val="1000"/>
              </a:spcBef>
              <a:spcAft>
                <a:spcPts val="0"/>
              </a:spcAft>
              <a:buClr>
                <a:schemeClr val="dk1"/>
              </a:buClr>
              <a:buSzPts val="1700"/>
              <a:buChar char="●"/>
            </a:pPr>
            <a:r>
              <a:rPr lang="en" sz="1700">
                <a:solidFill>
                  <a:schemeClr val="dk1"/>
                </a:solidFill>
              </a:rPr>
              <a:t>This vision can help us to address</a:t>
            </a:r>
            <a:r>
              <a:rPr lang="en" sz="1700" b="1">
                <a:solidFill>
                  <a:schemeClr val="dk1"/>
                </a:solidFill>
              </a:rPr>
              <a:t> inequality </a:t>
            </a:r>
            <a:r>
              <a:rPr lang="en" sz="1700">
                <a:solidFill>
                  <a:schemeClr val="dk1"/>
                </a:solidFill>
              </a:rPr>
              <a:t>and help build the kind of </a:t>
            </a:r>
            <a:r>
              <a:rPr lang="en" sz="1700" b="1">
                <a:solidFill>
                  <a:schemeClr val="dk1"/>
                </a:solidFill>
              </a:rPr>
              <a:t>society that protects and cares for the most vulnerable.</a:t>
            </a:r>
            <a:endParaRPr sz="1700" b="1">
              <a:solidFill>
                <a:schemeClr val="dk1"/>
              </a:solidFill>
            </a:endParaRPr>
          </a:p>
          <a:p>
            <a:pPr marL="457200" lvl="0" indent="-336550" algn="l" rtl="0">
              <a:lnSpc>
                <a:spcPct val="115000"/>
              </a:lnSpc>
              <a:spcBef>
                <a:spcPts val="1000"/>
              </a:spcBef>
              <a:spcAft>
                <a:spcPts val="1000"/>
              </a:spcAft>
              <a:buClr>
                <a:schemeClr val="dk1"/>
              </a:buClr>
              <a:buSzPts val="1700"/>
              <a:buChar char="●"/>
            </a:pPr>
            <a:r>
              <a:rPr lang="en" sz="1700">
                <a:solidFill>
                  <a:schemeClr val="dk1"/>
                </a:solidFill>
              </a:rPr>
              <a:t>We can draw inspiration from the </a:t>
            </a:r>
            <a:r>
              <a:rPr lang="en" sz="1700" b="1">
                <a:solidFill>
                  <a:schemeClr val="dk1"/>
                </a:solidFill>
              </a:rPr>
              <a:t>labour movement </a:t>
            </a:r>
            <a:r>
              <a:rPr lang="en" sz="1700">
                <a:solidFill>
                  <a:schemeClr val="dk1"/>
                </a:solidFill>
              </a:rPr>
              <a:t>of the 1930’s that ultimately led to the </a:t>
            </a:r>
            <a:r>
              <a:rPr lang="en" sz="1700" b="1">
                <a:solidFill>
                  <a:schemeClr val="dk1"/>
                </a:solidFill>
              </a:rPr>
              <a:t>New Deal.</a:t>
            </a:r>
            <a:endParaRPr sz="1700" b="1">
              <a:solidFill>
                <a:schemeClr val="dk1"/>
              </a:solidFill>
            </a:endParaRPr>
          </a:p>
        </p:txBody>
      </p:sp>
      <p:pic>
        <p:nvPicPr>
          <p:cNvPr id="133" name="Google Shape;133;p28"/>
          <p:cNvPicPr preferRelativeResize="0"/>
          <p:nvPr/>
        </p:nvPicPr>
        <p:blipFill rotWithShape="1">
          <a:blip r:embed="rId6">
            <a:alphaModFix/>
          </a:blip>
          <a:srcRect l="11972" t="6219" r="7732" b="16224"/>
          <a:stretch/>
        </p:blipFill>
        <p:spPr>
          <a:xfrm>
            <a:off x="4571991" y="1017726"/>
            <a:ext cx="4462234" cy="3416400"/>
          </a:xfrm>
          <a:prstGeom prst="rect">
            <a:avLst/>
          </a:prstGeom>
          <a:noFill/>
          <a:ln>
            <a:noFill/>
          </a:ln>
        </p:spPr>
      </p:pic>
      <p:sp>
        <p:nvSpPr>
          <p:cNvPr id="134" name="Google Shape;134;p28"/>
          <p:cNvSpPr txBox="1"/>
          <p:nvPr/>
        </p:nvSpPr>
        <p:spPr>
          <a:xfrm>
            <a:off x="8203500" y="4369000"/>
            <a:ext cx="940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Artist: Anarchxart</a:t>
            </a:r>
            <a:endParaRPr sz="700"/>
          </a:p>
        </p:txBody>
      </p:sp>
      <p:pic>
        <p:nvPicPr>
          <p:cNvPr id="2" name="SLIDE 6.wav">
            <a:hlinkClick r:id="" action="ppaction://media"/>
            <a:extLst>
              <a:ext uri="{FF2B5EF4-FFF2-40B4-BE49-F238E27FC236}">
                <a16:creationId xmlns:a16="http://schemas.microsoft.com/office/drawing/2014/main" id="{7F0EAB39-8A83-8897-B425-173D750216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7291" y="41624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b="1"/>
              <a:t>What about the fossil fuel sector?</a:t>
            </a:r>
            <a:endParaRPr sz="2300" b="1"/>
          </a:p>
        </p:txBody>
      </p:sp>
      <p:sp>
        <p:nvSpPr>
          <p:cNvPr id="140" name="Google Shape;140;p29"/>
          <p:cNvSpPr txBox="1">
            <a:spLocks noGrp="1"/>
          </p:cNvSpPr>
          <p:nvPr>
            <p:ph type="body" idx="1"/>
          </p:nvPr>
        </p:nvSpPr>
        <p:spPr>
          <a:xfrm>
            <a:off x="175150" y="1152488"/>
            <a:ext cx="3678600" cy="3416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Fossil fuel workers have made an </a:t>
            </a:r>
            <a:r>
              <a:rPr lang="en" sz="1600" b="1">
                <a:solidFill>
                  <a:schemeClr val="dk1"/>
                </a:solidFill>
              </a:rPr>
              <a:t>important contribution</a:t>
            </a:r>
            <a:r>
              <a:rPr lang="en" sz="1600">
                <a:solidFill>
                  <a:schemeClr val="dk1"/>
                </a:solidFill>
              </a:rPr>
              <a:t> to our province.</a:t>
            </a:r>
            <a:endParaRPr sz="1600">
              <a:solidFill>
                <a:schemeClr val="dk1"/>
              </a:solidFill>
            </a:endParaRPr>
          </a:p>
          <a:p>
            <a:pPr marL="457200" lvl="0" indent="-330200" algn="l" rtl="0">
              <a:lnSpc>
                <a:spcPct val="115000"/>
              </a:lnSpc>
              <a:spcBef>
                <a:spcPts val="1000"/>
              </a:spcBef>
              <a:spcAft>
                <a:spcPts val="0"/>
              </a:spcAft>
              <a:buClr>
                <a:schemeClr val="dk1"/>
              </a:buClr>
              <a:buSzPts val="1600"/>
              <a:buChar char="●"/>
            </a:pPr>
            <a:r>
              <a:rPr lang="en" sz="1600">
                <a:solidFill>
                  <a:schemeClr val="dk1"/>
                </a:solidFill>
              </a:rPr>
              <a:t>We have to dramatically </a:t>
            </a:r>
            <a:r>
              <a:rPr lang="en" sz="1600" b="1">
                <a:solidFill>
                  <a:schemeClr val="dk1"/>
                </a:solidFill>
              </a:rPr>
              <a:t>reduce our consumption of fossil fuels</a:t>
            </a:r>
            <a:r>
              <a:rPr lang="en" sz="1600">
                <a:solidFill>
                  <a:schemeClr val="dk1"/>
                </a:solidFill>
              </a:rPr>
              <a:t> if we are going to </a:t>
            </a:r>
            <a:r>
              <a:rPr lang="en" sz="1600" b="1">
                <a:solidFill>
                  <a:schemeClr val="dk1"/>
                </a:solidFill>
              </a:rPr>
              <a:t>prevent climate disaster</a:t>
            </a:r>
            <a:r>
              <a:rPr lang="en" sz="1600">
                <a:solidFill>
                  <a:schemeClr val="dk1"/>
                </a:solidFill>
              </a:rPr>
              <a:t>.</a:t>
            </a:r>
            <a:endParaRPr sz="1600">
              <a:solidFill>
                <a:schemeClr val="dk1"/>
              </a:solidFill>
            </a:endParaRPr>
          </a:p>
          <a:p>
            <a:pPr marL="457200" lvl="0" indent="-336550" algn="l" rtl="0">
              <a:lnSpc>
                <a:spcPct val="115000"/>
              </a:lnSpc>
              <a:spcBef>
                <a:spcPts val="1000"/>
              </a:spcBef>
              <a:spcAft>
                <a:spcPts val="1000"/>
              </a:spcAft>
              <a:buClr>
                <a:schemeClr val="dk1"/>
              </a:buClr>
              <a:buSzPts val="1700"/>
              <a:buChar char="●"/>
            </a:pPr>
            <a:r>
              <a:rPr lang="en" sz="1600">
                <a:solidFill>
                  <a:schemeClr val="dk1"/>
                </a:solidFill>
              </a:rPr>
              <a:t>Fossil fuel </a:t>
            </a:r>
            <a:r>
              <a:rPr lang="en" sz="1600" b="1">
                <a:solidFill>
                  <a:schemeClr val="dk1"/>
                </a:solidFill>
              </a:rPr>
              <a:t>workers</a:t>
            </a:r>
            <a:r>
              <a:rPr lang="en" sz="1600">
                <a:solidFill>
                  <a:schemeClr val="dk1"/>
                </a:solidFill>
              </a:rPr>
              <a:t> deserve to be </a:t>
            </a:r>
            <a:r>
              <a:rPr lang="en" sz="1600" b="1">
                <a:solidFill>
                  <a:schemeClr val="dk1"/>
                </a:solidFill>
              </a:rPr>
              <a:t>supported </a:t>
            </a:r>
            <a:r>
              <a:rPr lang="en" sz="1600">
                <a:solidFill>
                  <a:schemeClr val="dk1"/>
                </a:solidFill>
              </a:rPr>
              <a:t>through our </a:t>
            </a:r>
            <a:r>
              <a:rPr lang="en" sz="1600" b="1">
                <a:solidFill>
                  <a:schemeClr val="dk1"/>
                </a:solidFill>
              </a:rPr>
              <a:t>shift away from fossil fuels</a:t>
            </a:r>
            <a:r>
              <a:rPr lang="en" sz="1600">
                <a:solidFill>
                  <a:schemeClr val="dk1"/>
                </a:solidFill>
              </a:rPr>
              <a:t> and towards renewable energy sources</a:t>
            </a:r>
            <a:r>
              <a:rPr lang="en" sz="1700">
                <a:solidFill>
                  <a:schemeClr val="dk1"/>
                </a:solidFill>
              </a:rPr>
              <a:t>.</a:t>
            </a:r>
            <a:endParaRPr sz="1700">
              <a:solidFill>
                <a:schemeClr val="dk1"/>
              </a:solidFill>
            </a:endParaRPr>
          </a:p>
        </p:txBody>
      </p:sp>
      <p:pic>
        <p:nvPicPr>
          <p:cNvPr id="141" name="Google Shape;141;p29"/>
          <p:cNvPicPr preferRelativeResize="0"/>
          <p:nvPr/>
        </p:nvPicPr>
        <p:blipFill rotWithShape="1">
          <a:blip r:embed="rId6">
            <a:alphaModFix/>
          </a:blip>
          <a:srcRect/>
          <a:stretch/>
        </p:blipFill>
        <p:spPr>
          <a:xfrm>
            <a:off x="3990300" y="1453318"/>
            <a:ext cx="5008799" cy="2814731"/>
          </a:xfrm>
          <a:prstGeom prst="rect">
            <a:avLst/>
          </a:prstGeom>
          <a:noFill/>
          <a:ln>
            <a:noFill/>
          </a:ln>
        </p:spPr>
      </p:pic>
      <p:pic>
        <p:nvPicPr>
          <p:cNvPr id="2" name="SLIDE 7.wav">
            <a:hlinkClick r:id="" action="ppaction://media"/>
            <a:extLst>
              <a:ext uri="{FF2B5EF4-FFF2-40B4-BE49-F238E27FC236}">
                <a16:creationId xmlns:a16="http://schemas.microsoft.com/office/drawing/2014/main" id="{80D58395-13C8-B27B-1363-F6EFB55955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9500" y="426804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5C5F8"/>
        </a:solid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311700" y="445025"/>
            <a:ext cx="64479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What is a Just Transition (or a Green New Deal)?</a:t>
            </a:r>
            <a:endParaRPr b="1" dirty="0"/>
          </a:p>
        </p:txBody>
      </p:sp>
      <p:sp>
        <p:nvSpPr>
          <p:cNvPr id="147" name="Google Shape;147;p30"/>
          <p:cNvSpPr txBox="1">
            <a:spLocks noGrp="1"/>
          </p:cNvSpPr>
          <p:nvPr>
            <p:ph type="body" idx="1"/>
          </p:nvPr>
        </p:nvSpPr>
        <p:spPr>
          <a:xfrm>
            <a:off x="311700" y="1702649"/>
            <a:ext cx="5854638" cy="3123147"/>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1"/>
              </a:buClr>
              <a:buSzPts val="1400"/>
              <a:buChar char="●"/>
            </a:pPr>
            <a:r>
              <a:rPr lang="en" sz="1400" dirty="0">
                <a:solidFill>
                  <a:schemeClr val="dk1"/>
                </a:solidFill>
              </a:rPr>
              <a:t>Refers to efforts to consider and </a:t>
            </a:r>
            <a:r>
              <a:rPr lang="en" sz="1400" b="1" dirty="0">
                <a:solidFill>
                  <a:schemeClr val="dk1"/>
                </a:solidFill>
              </a:rPr>
              <a:t>prioritize the wellbeing of workers</a:t>
            </a:r>
            <a:r>
              <a:rPr lang="en" sz="1400" dirty="0">
                <a:solidFill>
                  <a:schemeClr val="dk1"/>
                </a:solidFill>
              </a:rPr>
              <a:t> in the implementation of policies to reduce greenhouse gas emissions.</a:t>
            </a:r>
            <a:endParaRPr sz="1400"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sz="1400" dirty="0">
                <a:solidFill>
                  <a:schemeClr val="dk1"/>
                </a:solidFill>
              </a:rPr>
              <a:t>In a Just Transition, workers and communities have the </a:t>
            </a:r>
            <a:r>
              <a:rPr lang="en" sz="1400" b="1" dirty="0">
                <a:solidFill>
                  <a:schemeClr val="dk1"/>
                </a:solidFill>
              </a:rPr>
              <a:t>power </a:t>
            </a:r>
            <a:r>
              <a:rPr lang="en" sz="1400" dirty="0">
                <a:solidFill>
                  <a:schemeClr val="dk1"/>
                </a:solidFill>
              </a:rPr>
              <a:t>and the </a:t>
            </a:r>
            <a:r>
              <a:rPr lang="en" sz="1400" b="1" dirty="0">
                <a:solidFill>
                  <a:schemeClr val="dk1"/>
                </a:solidFill>
              </a:rPr>
              <a:t>opportunity</a:t>
            </a:r>
            <a:r>
              <a:rPr lang="en" sz="1400" dirty="0">
                <a:solidFill>
                  <a:schemeClr val="dk1"/>
                </a:solidFill>
              </a:rPr>
              <a:t> to participate in any decisions that are made about them and </a:t>
            </a:r>
            <a:r>
              <a:rPr lang="en" sz="1400" b="1" dirty="0">
                <a:solidFill>
                  <a:schemeClr val="dk1"/>
                </a:solidFill>
              </a:rPr>
              <a:t>their futures</a:t>
            </a:r>
            <a:r>
              <a:rPr lang="en" sz="1400" dirty="0">
                <a:solidFill>
                  <a:schemeClr val="dk1"/>
                </a:solidFill>
              </a:rPr>
              <a:t>.</a:t>
            </a:r>
            <a:endParaRPr sz="1400" dirty="0">
              <a:solidFill>
                <a:schemeClr val="dk1"/>
              </a:solidFill>
            </a:endParaRPr>
          </a:p>
          <a:p>
            <a:pPr marL="457200" marR="0" lvl="0" indent="-317500" algn="l" rtl="0">
              <a:lnSpc>
                <a:spcPct val="115000"/>
              </a:lnSpc>
              <a:spcBef>
                <a:spcPts val="1000"/>
              </a:spcBef>
              <a:spcAft>
                <a:spcPts val="1000"/>
              </a:spcAft>
              <a:buClr>
                <a:schemeClr val="dk1"/>
              </a:buClr>
              <a:buSzPts val="1400"/>
              <a:buChar char="●"/>
            </a:pPr>
            <a:r>
              <a:rPr lang="en" sz="1400" dirty="0">
                <a:solidFill>
                  <a:schemeClr val="dk1"/>
                </a:solidFill>
              </a:rPr>
              <a:t>Must </a:t>
            </a:r>
            <a:r>
              <a:rPr lang="en" sz="1400" b="1" dirty="0">
                <a:solidFill>
                  <a:schemeClr val="dk1"/>
                </a:solidFill>
              </a:rPr>
              <a:t>create opportunities for workers</a:t>
            </a:r>
            <a:r>
              <a:rPr lang="en" sz="1400" dirty="0">
                <a:solidFill>
                  <a:schemeClr val="dk1"/>
                </a:solidFill>
              </a:rPr>
              <a:t>, not just the end of an industry. </a:t>
            </a:r>
            <a:endParaRPr sz="1400" dirty="0"/>
          </a:p>
        </p:txBody>
      </p:sp>
      <p:pic>
        <p:nvPicPr>
          <p:cNvPr id="148" name="Google Shape;148;p30"/>
          <p:cNvPicPr preferRelativeResize="0"/>
          <p:nvPr/>
        </p:nvPicPr>
        <p:blipFill>
          <a:blip r:embed="rId6">
            <a:alphaModFix/>
          </a:blip>
          <a:stretch>
            <a:fillRect/>
          </a:stretch>
        </p:blipFill>
        <p:spPr>
          <a:xfrm>
            <a:off x="7005621" y="-217613"/>
            <a:ext cx="2138379" cy="5361113"/>
          </a:xfrm>
          <a:prstGeom prst="rect">
            <a:avLst/>
          </a:prstGeom>
          <a:noFill/>
          <a:ln>
            <a:noFill/>
          </a:ln>
        </p:spPr>
      </p:pic>
      <p:pic>
        <p:nvPicPr>
          <p:cNvPr id="2" name="SLIDE 8.wav">
            <a:hlinkClick r:id="" action="ppaction://media"/>
            <a:extLst>
              <a:ext uri="{FF2B5EF4-FFF2-40B4-BE49-F238E27FC236}">
                <a16:creationId xmlns:a16="http://schemas.microsoft.com/office/drawing/2014/main" id="{600D2EFE-CA7A-194B-64B5-2033402340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2010" y="401299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D466"/>
        </a:solidFill>
        <a:effectLst/>
      </p:bgPr>
    </p:bg>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b="1"/>
              <a:t>Why should AUPE support a Just Transition for Alberta?</a:t>
            </a:r>
            <a:endParaRPr sz="2300" b="1"/>
          </a:p>
        </p:txBody>
      </p:sp>
      <p:sp>
        <p:nvSpPr>
          <p:cNvPr id="154" name="Google Shape;154;p31"/>
          <p:cNvSpPr txBox="1">
            <a:spLocks noGrp="1"/>
          </p:cNvSpPr>
          <p:nvPr>
            <p:ph type="body" idx="1"/>
          </p:nvPr>
        </p:nvSpPr>
        <p:spPr>
          <a:xfrm>
            <a:off x="159975" y="1017725"/>
            <a:ext cx="4833600" cy="3844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Members are already experiencing the negative impacts of climate change</a:t>
            </a:r>
            <a:endParaRPr sz="1400" dirty="0">
              <a:solidFill>
                <a:schemeClr val="dk1"/>
              </a:solidFill>
            </a:endParaRPr>
          </a:p>
          <a:p>
            <a:pPr marL="914400" lvl="1" indent="-317500" algn="l" rtl="0">
              <a:lnSpc>
                <a:spcPct val="115000"/>
              </a:lnSpc>
              <a:spcBef>
                <a:spcPts val="1000"/>
              </a:spcBef>
              <a:spcAft>
                <a:spcPts val="0"/>
              </a:spcAft>
              <a:buClr>
                <a:schemeClr val="dk1"/>
              </a:buClr>
              <a:buSzPts val="1400"/>
              <a:buChar char="○"/>
            </a:pPr>
            <a:r>
              <a:rPr lang="en" dirty="0">
                <a:solidFill>
                  <a:schemeClr val="dk1"/>
                </a:solidFill>
              </a:rPr>
              <a:t>Increased number of </a:t>
            </a:r>
            <a:r>
              <a:rPr lang="en" b="1" dirty="0">
                <a:solidFill>
                  <a:schemeClr val="dk1"/>
                </a:solidFill>
              </a:rPr>
              <a:t>natural disasters</a:t>
            </a:r>
            <a:endParaRPr b="1" dirty="0">
              <a:solidFill>
                <a:schemeClr val="dk1"/>
              </a:solidFill>
            </a:endParaRPr>
          </a:p>
          <a:p>
            <a:pPr marL="914400" lvl="1" indent="-317500" algn="l" rtl="0">
              <a:lnSpc>
                <a:spcPct val="115000"/>
              </a:lnSpc>
              <a:spcBef>
                <a:spcPts val="1000"/>
              </a:spcBef>
              <a:spcAft>
                <a:spcPts val="0"/>
              </a:spcAft>
              <a:buClr>
                <a:schemeClr val="dk1"/>
              </a:buClr>
              <a:buSzPts val="1400"/>
              <a:buChar char="○"/>
            </a:pPr>
            <a:r>
              <a:rPr lang="en" dirty="0">
                <a:solidFill>
                  <a:schemeClr val="dk1"/>
                </a:solidFill>
              </a:rPr>
              <a:t>Climate related disasters contribute to </a:t>
            </a:r>
            <a:r>
              <a:rPr lang="en" b="1" dirty="0">
                <a:solidFill>
                  <a:schemeClr val="dk1"/>
                </a:solidFill>
              </a:rPr>
              <a:t>high food prices</a:t>
            </a:r>
            <a:r>
              <a:rPr lang="en" dirty="0">
                <a:solidFill>
                  <a:schemeClr val="dk1"/>
                </a:solidFill>
              </a:rPr>
              <a:t> and the current </a:t>
            </a:r>
            <a:r>
              <a:rPr lang="en" b="1" dirty="0">
                <a:solidFill>
                  <a:schemeClr val="dk1"/>
                </a:solidFill>
              </a:rPr>
              <a:t>inflation</a:t>
            </a:r>
            <a:r>
              <a:rPr lang="en" dirty="0">
                <a:solidFill>
                  <a:schemeClr val="dk1"/>
                </a:solidFill>
              </a:rPr>
              <a:t> crisis</a:t>
            </a:r>
            <a:endParaRPr dirty="0">
              <a:solidFill>
                <a:schemeClr val="dk1"/>
              </a:solidFill>
            </a:endParaRPr>
          </a:p>
          <a:p>
            <a:pPr marL="914400" lvl="1" indent="-317500" algn="l" rtl="0">
              <a:lnSpc>
                <a:spcPct val="115000"/>
              </a:lnSpc>
              <a:spcBef>
                <a:spcPts val="1000"/>
              </a:spcBef>
              <a:spcAft>
                <a:spcPts val="0"/>
              </a:spcAft>
              <a:buClr>
                <a:schemeClr val="dk1"/>
              </a:buClr>
              <a:buSzPts val="1400"/>
              <a:buChar char="○"/>
            </a:pPr>
            <a:r>
              <a:rPr lang="en" dirty="0">
                <a:solidFill>
                  <a:schemeClr val="dk1"/>
                </a:solidFill>
              </a:rPr>
              <a:t>Climate change negatively impacts </a:t>
            </a:r>
            <a:r>
              <a:rPr lang="en" b="1" dirty="0">
                <a:solidFill>
                  <a:schemeClr val="dk1"/>
                </a:solidFill>
              </a:rPr>
              <a:t>health, housing, employment, affordability</a:t>
            </a:r>
            <a:endParaRPr b="1" dirty="0">
              <a:solidFill>
                <a:schemeClr val="dk1"/>
              </a:solidFill>
            </a:endParaRPr>
          </a:p>
          <a:p>
            <a:pPr marL="457200" lvl="0" indent="-317500" algn="l" rtl="0">
              <a:lnSpc>
                <a:spcPct val="115000"/>
              </a:lnSpc>
              <a:spcBef>
                <a:spcPts val="1000"/>
              </a:spcBef>
              <a:spcAft>
                <a:spcPts val="0"/>
              </a:spcAft>
              <a:buClr>
                <a:schemeClr val="dk1"/>
              </a:buClr>
              <a:buSzPts val="1400"/>
              <a:buChar char="●"/>
            </a:pPr>
            <a:r>
              <a:rPr lang="en" sz="1400" dirty="0">
                <a:solidFill>
                  <a:schemeClr val="dk1"/>
                </a:solidFill>
              </a:rPr>
              <a:t>We can </a:t>
            </a:r>
            <a:r>
              <a:rPr lang="en" sz="1400" b="1" dirty="0">
                <a:solidFill>
                  <a:schemeClr val="dk1"/>
                </a:solidFill>
              </a:rPr>
              <a:t>create more unionized jobs</a:t>
            </a:r>
            <a:r>
              <a:rPr lang="en" sz="1400" dirty="0">
                <a:solidFill>
                  <a:schemeClr val="dk1"/>
                </a:solidFill>
              </a:rPr>
              <a:t> by shifting away from fossil fuels</a:t>
            </a:r>
            <a:endParaRPr sz="1400" dirty="0">
              <a:solidFill>
                <a:schemeClr val="dk1"/>
              </a:solidFill>
            </a:endParaRPr>
          </a:p>
          <a:p>
            <a:pPr marL="914400" lvl="1" indent="-317500" algn="l" rtl="0">
              <a:lnSpc>
                <a:spcPct val="115000"/>
              </a:lnSpc>
              <a:spcBef>
                <a:spcPts val="1000"/>
              </a:spcBef>
              <a:spcAft>
                <a:spcPts val="1000"/>
              </a:spcAft>
              <a:buClr>
                <a:schemeClr val="dk1"/>
              </a:buClr>
              <a:buSzPts val="1400"/>
              <a:buChar char="○"/>
            </a:pPr>
            <a:r>
              <a:rPr lang="en" dirty="0">
                <a:solidFill>
                  <a:schemeClr val="dk1"/>
                </a:solidFill>
              </a:rPr>
              <a:t>6 to 8 times more jobs in renewable energy, energy efficiency and public transit for the money we use to subsidize fossil fuels. </a:t>
            </a:r>
            <a:endParaRPr dirty="0">
              <a:solidFill>
                <a:schemeClr val="dk1"/>
              </a:solidFill>
            </a:endParaRPr>
          </a:p>
        </p:txBody>
      </p:sp>
      <p:pic>
        <p:nvPicPr>
          <p:cNvPr id="155" name="Google Shape;155;p31"/>
          <p:cNvPicPr preferRelativeResize="0"/>
          <p:nvPr/>
        </p:nvPicPr>
        <p:blipFill rotWithShape="1">
          <a:blip r:embed="rId6">
            <a:alphaModFix/>
          </a:blip>
          <a:srcRect/>
          <a:stretch/>
        </p:blipFill>
        <p:spPr>
          <a:xfrm>
            <a:off x="4993475" y="1627699"/>
            <a:ext cx="4064602" cy="2709749"/>
          </a:xfrm>
          <a:prstGeom prst="rect">
            <a:avLst/>
          </a:prstGeom>
          <a:noFill/>
          <a:ln>
            <a:noFill/>
          </a:ln>
        </p:spPr>
      </p:pic>
      <p:sp>
        <p:nvSpPr>
          <p:cNvPr id="156" name="Google Shape;156;p31"/>
          <p:cNvSpPr txBox="1"/>
          <p:nvPr/>
        </p:nvSpPr>
        <p:spPr>
          <a:xfrm>
            <a:off x="5448245" y="4397750"/>
            <a:ext cx="2880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0" i="0" u="none" strike="noStrike" cap="none">
                <a:solidFill>
                  <a:srgbClr val="8F8F8F"/>
                </a:solidFill>
                <a:latin typeface="Arial"/>
                <a:ea typeface="Arial"/>
                <a:cs typeface="Arial"/>
                <a:sym typeface="Arial"/>
              </a:rPr>
              <a:t>Edmonton, October 18, 2019</a:t>
            </a:r>
            <a:endParaRPr/>
          </a:p>
        </p:txBody>
      </p:sp>
      <p:pic>
        <p:nvPicPr>
          <p:cNvPr id="2" name="SLIDE 9.wav">
            <a:hlinkClick r:id="" action="ppaction://media"/>
            <a:extLst>
              <a:ext uri="{FF2B5EF4-FFF2-40B4-BE49-F238E27FC236}">
                <a16:creationId xmlns:a16="http://schemas.microsoft.com/office/drawing/2014/main" id="{83F7BC74-1FBF-E980-A2B4-7E0E06F1D5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2145" y="38465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12101</TotalTime>
  <Words>2664</Words>
  <Application>Microsoft Office PowerPoint</Application>
  <PresentationFormat>On-screen Show (16:9)</PresentationFormat>
  <Paragraphs>139</Paragraphs>
  <Slides>11</Slides>
  <Notes>11</Notes>
  <HiddenSlides>0</HiddenSlides>
  <MMClips>10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Simple Light</vt:lpstr>
      <vt:lpstr>Simple Light</vt:lpstr>
      <vt:lpstr>Navigating into the Future Environment Committee Presentation</vt:lpstr>
      <vt:lpstr>Objectives</vt:lpstr>
      <vt:lpstr>The Problems</vt:lpstr>
      <vt:lpstr>PowerPoint Presentation</vt:lpstr>
      <vt:lpstr>The Problems</vt:lpstr>
      <vt:lpstr>The Solution</vt:lpstr>
      <vt:lpstr>What about the fossil fuel sector?</vt:lpstr>
      <vt:lpstr>What is a Just Transition (or a Green New Deal)?</vt:lpstr>
      <vt:lpstr>Why should AUPE support a Just Transition for Alberta?</vt:lpstr>
      <vt:lpstr>How do we make it happen?</vt:lpstr>
      <vt:lpstr>Questions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Just Transition for Alberta: Environment Committee Presentation</dc:title>
  <cp:lastModifiedBy>Kyle Armstrong</cp:lastModifiedBy>
  <cp:revision>10</cp:revision>
  <dcterms:modified xsi:type="dcterms:W3CDTF">2024-12-20T17:06:48Z</dcterms:modified>
</cp:coreProperties>
</file>